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30"/>
  </p:notesMasterIdLst>
  <p:handoutMasterIdLst>
    <p:handoutMasterId r:id="rId31"/>
  </p:handoutMasterIdLst>
  <p:sldIdLst>
    <p:sldId id="333" r:id="rId5"/>
    <p:sldId id="263" r:id="rId6"/>
    <p:sldId id="319" r:id="rId7"/>
    <p:sldId id="395" r:id="rId8"/>
    <p:sldId id="294" r:id="rId9"/>
    <p:sldId id="320" r:id="rId10"/>
    <p:sldId id="321" r:id="rId11"/>
    <p:sldId id="309" r:id="rId12"/>
    <p:sldId id="322" r:id="rId13"/>
    <p:sldId id="310" r:id="rId14"/>
    <p:sldId id="323" r:id="rId15"/>
    <p:sldId id="311" r:id="rId16"/>
    <p:sldId id="324" r:id="rId17"/>
    <p:sldId id="312" r:id="rId18"/>
    <p:sldId id="313" r:id="rId19"/>
    <p:sldId id="314" r:id="rId20"/>
    <p:sldId id="325" r:id="rId21"/>
    <p:sldId id="326" r:id="rId22"/>
    <p:sldId id="331" r:id="rId23"/>
    <p:sldId id="327" r:id="rId24"/>
    <p:sldId id="316" r:id="rId25"/>
    <p:sldId id="317" r:id="rId26"/>
    <p:sldId id="318" r:id="rId27"/>
    <p:sldId id="332" r:id="rId28"/>
    <p:sldId id="398"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3B0D505-C993-6532-1588-558A17F9D080}" name="Terbish Tsendsuren" initials="TT" userId="S::tsendsuren@un.org::01ac52e2-acaa-4e6f-bbf6-c264e303a0e6" providerId="AD"/>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47A807C1-D396-40A4-7499-EFFAAF56E34D}" name="Brian Connolly" initials="BC" userId="Brian Connoll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232B"/>
    <a:srgbClr val="BC2128"/>
    <a:srgbClr val="0055A5"/>
    <a:srgbClr val="538135"/>
    <a:srgbClr val="0556A6"/>
    <a:srgbClr val="0077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1129" autoAdjust="0"/>
  </p:normalViewPr>
  <p:slideViewPr>
    <p:cSldViewPr snapToGrid="0">
      <p:cViewPr varScale="1">
        <p:scale>
          <a:sx n="70" d="100"/>
          <a:sy n="70" d="100"/>
        </p:scale>
        <p:origin x="1094" y="43"/>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84" d="100"/>
          <a:sy n="84" d="100"/>
        </p:scale>
        <p:origin x="3828"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chemeClr val="tx1">
                    <a:lumMod val="65000"/>
                    <a:lumOff val="35000"/>
                  </a:schemeClr>
                </a:solidFill>
                <a:latin typeface="Verdana" panose="020B0604030504040204" pitchFamily="34" charset="0"/>
                <a:ea typeface="Verdana" panose="020B0604030504040204" pitchFamily="34" charset="0"/>
                <a:cs typeface="+mn-cs"/>
              </a:defRPr>
            </a:pPr>
            <a:r>
              <a:rPr lang="fr-FR" b="1" dirty="0"/>
              <a:t>Total des</a:t>
            </a:r>
            <a:r>
              <a:rPr lang="fr-FR" b="1" baseline="0" dirty="0"/>
              <a:t> décès depuis 1948</a:t>
            </a:r>
          </a:p>
        </c:rich>
      </c:tx>
      <c:overlay val="0"/>
      <c:spPr>
        <a:noFill/>
        <a:ln>
          <a:noFill/>
        </a:ln>
        <a:effectLst/>
      </c:spPr>
      <c:txPr>
        <a:bodyPr rot="0" spcFirstLastPara="1" vertOverflow="ellipsis" vert="horz" wrap="square" anchor="ctr" anchorCtr="1"/>
        <a:lstStyle/>
        <a:p>
          <a:pPr>
            <a:defRPr sz="1440" b="1" i="0" u="none" strike="noStrike" kern="1200" spc="0" baseline="0">
              <a:solidFill>
                <a:schemeClr val="tx1">
                  <a:lumMod val="65000"/>
                  <a:lumOff val="35000"/>
                </a:schemeClr>
              </a:solidFill>
              <a:latin typeface="Verdana" panose="020B0604030504040204" pitchFamily="34" charset="0"/>
              <a:ea typeface="Verdana" panose="020B0604030504040204" pitchFamily="34" charset="0"/>
              <a:cs typeface="+mn-cs"/>
            </a:defRPr>
          </a:pPr>
          <a:endParaRPr lang="fr-FR"/>
        </a:p>
      </c:txPr>
    </c:title>
    <c:autoTitleDeleted val="0"/>
    <c:plotArea>
      <c:layout/>
      <c:barChart>
        <c:barDir val="bar"/>
        <c:grouping val="clustered"/>
        <c:varyColors val="0"/>
        <c:ser>
          <c:idx val="0"/>
          <c:order val="0"/>
          <c:tx>
            <c:strRef>
              <c:f>Sheet1!$B$1</c:f>
              <c:strCache>
                <c:ptCount val="1"/>
                <c:pt idx="0">
                  <c:v>Série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Verdana" panose="020B0604030504040204" pitchFamily="34" charset="0"/>
                    <a:ea typeface="Verdana" panose="020B060403050404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Autre</c:v>
                </c:pt>
                <c:pt idx="1">
                  <c:v>Actes de malveillance</c:v>
                </c:pt>
                <c:pt idx="2">
                  <c:v>Accident</c:v>
                </c:pt>
                <c:pt idx="3">
                  <c:v>Maladie</c:v>
                </c:pt>
              </c:strCache>
            </c:strRef>
          </c:cat>
          <c:val>
            <c:numRef>
              <c:f>Sheet1!$B$2:$B$5</c:f>
              <c:numCache>
                <c:formatCode>General</c:formatCode>
                <c:ptCount val="4"/>
                <c:pt idx="0">
                  <c:v>229</c:v>
                </c:pt>
                <c:pt idx="1">
                  <c:v>1130</c:v>
                </c:pt>
                <c:pt idx="2">
                  <c:v>1405</c:v>
                </c:pt>
                <c:pt idx="3">
                  <c:v>1616</c:v>
                </c:pt>
              </c:numCache>
            </c:numRef>
          </c:val>
          <c:extLst>
            <c:ext xmlns:c16="http://schemas.microsoft.com/office/drawing/2014/chart" uri="{C3380CC4-5D6E-409C-BE32-E72D297353CC}">
              <c16:uniqueId val="{00000000-0E83-4235-928B-FAB72CF0DD34}"/>
            </c:ext>
          </c:extLst>
        </c:ser>
        <c:dLbls>
          <c:showLegendKey val="0"/>
          <c:showVal val="0"/>
          <c:showCatName val="0"/>
          <c:showSerName val="0"/>
          <c:showPercent val="0"/>
          <c:showBubbleSize val="0"/>
        </c:dLbls>
        <c:gapWidth val="182"/>
        <c:axId val="1396092768"/>
        <c:axId val="1396090368"/>
      </c:barChart>
      <c:catAx>
        <c:axId val="139609276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95000"/>
                    <a:lumOff val="5000"/>
                  </a:schemeClr>
                </a:solidFill>
                <a:latin typeface="Verdana" panose="020B0604030504040204" pitchFamily="34" charset="0"/>
                <a:ea typeface="Verdana" panose="020B0604030504040204" pitchFamily="34" charset="0"/>
                <a:cs typeface="+mn-cs"/>
              </a:defRPr>
            </a:pPr>
            <a:endParaRPr lang="fr-FR"/>
          </a:p>
        </c:txPr>
        <c:crossAx val="1396090368"/>
        <c:crosses val="autoZero"/>
        <c:auto val="1"/>
        <c:lblAlgn val="ctr"/>
        <c:lblOffset val="100"/>
        <c:noMultiLvlLbl val="0"/>
      </c:catAx>
      <c:valAx>
        <c:axId val="1396090368"/>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39609276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latin typeface="Verdana" panose="020B0604030504040204" pitchFamily="34" charset="0"/>
          <a:ea typeface="Verdana" panose="020B060403050404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AR enregistrés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Verdana" panose="020B0604030504040204" pitchFamily="34" charset="0"/>
                    <a:ea typeface="Verdana" panose="020B060403050404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Dommages aux biens</c:v>
                </c:pt>
                <c:pt idx="1">
                  <c:v>Blessure</c:v>
                </c:pt>
                <c:pt idx="2">
                  <c:v>Décès</c:v>
                </c:pt>
              </c:strCache>
            </c:strRef>
          </c:cat>
          <c:val>
            <c:numRef>
              <c:f>Sheet1!$B$2:$B$4</c:f>
              <c:numCache>
                <c:formatCode>General</c:formatCode>
                <c:ptCount val="3"/>
                <c:pt idx="0">
                  <c:v>1460</c:v>
                </c:pt>
                <c:pt idx="1">
                  <c:v>855</c:v>
                </c:pt>
                <c:pt idx="2">
                  <c:v>92</c:v>
                </c:pt>
              </c:numCache>
            </c:numRef>
          </c:val>
          <c:extLst>
            <c:ext xmlns:c16="http://schemas.microsoft.com/office/drawing/2014/chart" uri="{C3380CC4-5D6E-409C-BE32-E72D297353CC}">
              <c16:uniqueId val="{00000000-ED43-4151-B70F-B9E13768399F}"/>
            </c:ext>
          </c:extLst>
        </c:ser>
        <c:ser>
          <c:idx val="1"/>
          <c:order val="1"/>
          <c:tx>
            <c:strRef>
              <c:f>Sheet1!$C$1</c:f>
              <c:strCache>
                <c:ptCount val="1"/>
                <c:pt idx="0">
                  <c:v>Tiers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Verdana" panose="020B0604030504040204" pitchFamily="34" charset="0"/>
                    <a:ea typeface="Verdana" panose="020B060403050404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Dommages aux biens</c:v>
                </c:pt>
                <c:pt idx="1">
                  <c:v>Blessure</c:v>
                </c:pt>
                <c:pt idx="2">
                  <c:v>Décès</c:v>
                </c:pt>
              </c:strCache>
            </c:strRef>
          </c:cat>
          <c:val>
            <c:numRef>
              <c:f>Sheet1!$C$2:$C$4</c:f>
              <c:numCache>
                <c:formatCode>General</c:formatCode>
                <c:ptCount val="3"/>
                <c:pt idx="0">
                  <c:v>76</c:v>
                </c:pt>
                <c:pt idx="1">
                  <c:v>106</c:v>
                </c:pt>
                <c:pt idx="2">
                  <c:v>182</c:v>
                </c:pt>
              </c:numCache>
            </c:numRef>
          </c:val>
          <c:extLst>
            <c:ext xmlns:c16="http://schemas.microsoft.com/office/drawing/2014/chart" uri="{C3380CC4-5D6E-409C-BE32-E72D297353CC}">
              <c16:uniqueId val="{00000001-ED43-4151-B70F-B9E13768399F}"/>
            </c:ext>
          </c:extLst>
        </c:ser>
        <c:dLbls>
          <c:dLblPos val="outEnd"/>
          <c:showLegendKey val="0"/>
          <c:showVal val="1"/>
          <c:showCatName val="0"/>
          <c:showSerName val="0"/>
          <c:showPercent val="0"/>
          <c:showBubbleSize val="0"/>
        </c:dLbls>
        <c:gapWidth val="219"/>
        <c:overlap val="-27"/>
        <c:axId val="1794488223"/>
        <c:axId val="1802309311"/>
      </c:barChart>
      <c:catAx>
        <c:axId val="17944882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Verdana" panose="020B0604030504040204" pitchFamily="34" charset="0"/>
                <a:ea typeface="Verdana" panose="020B0604030504040204" pitchFamily="34" charset="0"/>
                <a:cs typeface="+mn-cs"/>
              </a:defRPr>
            </a:pPr>
            <a:endParaRPr lang="fr-FR"/>
          </a:p>
        </c:txPr>
        <c:crossAx val="1802309311"/>
        <c:crosses val="autoZero"/>
        <c:auto val="1"/>
        <c:lblAlgn val="ctr"/>
        <c:lblOffset val="100"/>
        <c:noMultiLvlLbl val="0"/>
      </c:catAx>
      <c:valAx>
        <c:axId val="18023093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Verdana" panose="020B0604030504040204" pitchFamily="34" charset="0"/>
                <a:ea typeface="Verdana" panose="020B0604030504040204" pitchFamily="34" charset="0"/>
                <a:cs typeface="+mn-cs"/>
              </a:defRPr>
            </a:pPr>
            <a:endParaRPr lang="fr-FR"/>
          </a:p>
        </c:txPr>
        <c:crossAx val="17944882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Verdana" panose="020B0604030504040204" pitchFamily="34" charset="0"/>
              <a:ea typeface="Verdana" panose="020B060403050404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Verdana" panose="020B0604030504040204" pitchFamily="34" charset="0"/>
          <a:ea typeface="Verdana" panose="020B060403050404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11/1/2025</a:t>
            </a:fld>
            <a:endParaRPr lang="en-US" dirty="0"/>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11/1/2025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dirty="0"/>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a:t>
            </a:fld>
            <a:endParaRPr lang="en-US" dirty="0"/>
          </a:p>
        </p:txBody>
      </p:sp>
    </p:spTree>
    <p:extLst>
      <p:ext uri="{BB962C8B-B14F-4D97-AF65-F5344CB8AC3E}">
        <p14:creationId xmlns:p14="http://schemas.microsoft.com/office/powerpoint/2010/main" val="1098756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2</a:t>
            </a:fld>
            <a:endParaRPr lang="en-US" dirty="0"/>
          </a:p>
        </p:txBody>
      </p:sp>
    </p:spTree>
    <p:extLst>
      <p:ext uri="{BB962C8B-B14F-4D97-AF65-F5344CB8AC3E}">
        <p14:creationId xmlns:p14="http://schemas.microsoft.com/office/powerpoint/2010/main" val="1602765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C3C9153F-A22E-16BA-45B7-29994D9E67BF}"/>
              </a:ext>
            </a:extLst>
          </p:cNvPr>
          <p:cNvSpPr txBox="1">
            <a:spLocks/>
          </p:cNvSpPr>
          <p:nvPr userDrawn="1"/>
        </p:nvSpPr>
        <p:spPr>
          <a:xfrm>
            <a:off x="876000" y="6455045"/>
            <a:ext cx="10440000" cy="276999"/>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fr-FR" sz="1100" noProof="0" dirty="0">
                <a:solidFill>
                  <a:schemeClr val="bg1">
                    <a:lumMod val="65000"/>
                  </a:schemeClr>
                </a:solidFill>
              </a:rPr>
              <a:t>MFBPD de l’ONU 2025								Diapositive </a:t>
            </a:r>
            <a:fld id="{60323EB4-2EFA-49D3-81CD-1A9035A87ED7}" type="slidenum">
              <a:rPr lang="fr-FR" sz="1100" noProof="0" smtClean="0">
                <a:solidFill>
                  <a:schemeClr val="bg1">
                    <a:lumMod val="65000"/>
                  </a:schemeClr>
                </a:solidFill>
              </a:rPr>
              <a:pPr algn="r"/>
              <a:t>‹#›</a:t>
            </a:fld>
            <a:endParaRPr lang="fr-FR" sz="1100" noProof="0" dirty="0">
              <a:solidFill>
                <a:schemeClr val="bg1">
                  <a:lumMod val="65000"/>
                </a:schemeClr>
              </a:solidFill>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88FBAB01-AAAF-40BF-6C77-FB01B0E24B0E}"/>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72DD27D-8110-F689-09BF-D2CB4A658D1F}"/>
              </a:ext>
            </a:extLst>
          </p:cNvPr>
          <p:cNvSpPr txBox="1"/>
          <p:nvPr userDrawn="1"/>
        </p:nvSpPr>
        <p:spPr>
          <a:xfrm>
            <a:off x="8993913" y="257455"/>
            <a:ext cx="1824538" cy="261610"/>
          </a:xfrm>
          <a:prstGeom prst="rect">
            <a:avLst/>
          </a:prstGeom>
          <a:noFill/>
        </p:spPr>
        <p:txBody>
          <a:bodyPr wrap="none" rtlCol="0">
            <a:spAutoFit/>
          </a:bodyPr>
          <a:lstStyle/>
          <a:p>
            <a:pPr algn="r"/>
            <a:r>
              <a:rPr lang="fr-FR" sz="1100" b="1" noProof="0" dirty="0">
                <a:solidFill>
                  <a:schemeClr val="bg1">
                    <a:lumMod val="65000"/>
                  </a:schemeClr>
                </a:solidFill>
                <a:latin typeface="Verdana" panose="020B0604030504040204" pitchFamily="34" charset="0"/>
                <a:ea typeface="Verdana" panose="020B0604030504040204" pitchFamily="34" charset="0"/>
              </a:rPr>
              <a:t>3.7 Sécurité routière</a:t>
            </a: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3.png"/><Relationship Id="rId4"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7.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0.xml"/><Relationship Id="rId7" Type="http://schemas.openxmlformats.org/officeDocument/2006/relationships/slideLayout" Target="../slideLayouts/slideLayout1.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image" Target="../media/image8.png"/><Relationship Id="rId5" Type="http://schemas.openxmlformats.org/officeDocument/2006/relationships/tags" Target="../tags/tag32.xml"/><Relationship Id="rId10" Type="http://schemas.openxmlformats.org/officeDocument/2006/relationships/image" Target="../media/image7.png"/><Relationship Id="rId4" Type="http://schemas.openxmlformats.org/officeDocument/2006/relationships/tags" Target="../tags/tag31.xml"/><Relationship Id="rId9"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image" Target="../media/image9.png"/><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8.xml"/><Relationship Id="rId1" Type="http://schemas.openxmlformats.org/officeDocument/2006/relationships/tags" Target="../tags/tag3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0.xml"/><Relationship Id="rId1" Type="http://schemas.openxmlformats.org/officeDocument/2006/relationships/tags" Target="../tags/tag3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2.xml"/><Relationship Id="rId1" Type="http://schemas.openxmlformats.org/officeDocument/2006/relationships/tags" Target="../tags/tag4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4.xml"/><Relationship Id="rId1" Type="http://schemas.openxmlformats.org/officeDocument/2006/relationships/tags" Target="../tags/tag4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6.xml"/><Relationship Id="rId1" Type="http://schemas.openxmlformats.org/officeDocument/2006/relationships/tags" Target="../tags/tag4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8.xml"/><Relationship Id="rId1" Type="http://schemas.openxmlformats.org/officeDocument/2006/relationships/tags" Target="../tags/tag4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0.xml"/><Relationship Id="rId1" Type="http://schemas.openxmlformats.org/officeDocument/2006/relationships/tags" Target="../tags/tag4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2.xml"/><Relationship Id="rId1" Type="http://schemas.openxmlformats.org/officeDocument/2006/relationships/tags" Target="../tags/tag5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4.xml"/><Relationship Id="rId1" Type="http://schemas.openxmlformats.org/officeDocument/2006/relationships/tags" Target="../tags/tag5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chart" Target="../charts/chart1.xml"/><Relationship Id="rId4"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chart" Target="../charts/chart2.xml"/><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795D523-3D08-AB83-634E-D90697D3608F}"/>
              </a:ext>
            </a:extLst>
          </p:cNvPr>
          <p:cNvSpPr txBox="1"/>
          <p:nvPr>
            <p:custDataLst>
              <p:tags r:id="rId1"/>
            </p:custDataLst>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3.7 Sécurité routière</a:t>
            </a:r>
          </a:p>
        </p:txBody>
      </p:sp>
    </p:spTree>
    <p:extLst>
      <p:ext uri="{BB962C8B-B14F-4D97-AF65-F5344CB8AC3E}">
        <p14:creationId xmlns:p14="http://schemas.microsoft.com/office/powerpoint/2010/main" val="11779645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DF9065-09B1-6EAC-08D2-32E87DC7F057}"/>
              </a:ext>
            </a:extLst>
          </p:cNvPr>
          <p:cNvSpPr txBox="1"/>
          <p:nvPr>
            <p:custDataLst>
              <p:tags r:id="rId1"/>
            </p:custDataLst>
          </p:nvPr>
        </p:nvSpPr>
        <p:spPr>
          <a:xfrm>
            <a:off x="1245108" y="722773"/>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trois objectifs de la sécurité routière</a:t>
            </a:r>
          </a:p>
        </p:txBody>
      </p:sp>
      <p:sp>
        <p:nvSpPr>
          <p:cNvPr id="4" name="TextBox 3">
            <a:extLst>
              <a:ext uri="{FF2B5EF4-FFF2-40B4-BE49-F238E27FC236}">
                <a16:creationId xmlns:a16="http://schemas.microsoft.com/office/drawing/2014/main" id="{C23EC87E-22A0-A7B7-40BF-11BAEF546572}"/>
              </a:ext>
            </a:extLst>
          </p:cNvPr>
          <p:cNvSpPr txBox="1"/>
          <p:nvPr>
            <p:custDataLst>
              <p:tags r:id="rId2"/>
            </p:custDataLst>
          </p:nvPr>
        </p:nvSpPr>
        <p:spPr>
          <a:xfrm>
            <a:off x="1598645" y="1438354"/>
            <a:ext cx="9000000" cy="20928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1. Éviter</a:t>
            </a:r>
            <a:r>
              <a:rPr lang="fr-FR" sz="2000" dirty="0">
                <a:latin typeface="Verdana"/>
                <a:ea typeface="Verdana"/>
              </a:rPr>
              <a:t> les accidents de la route dans la mesure du possible</a:t>
            </a:r>
          </a:p>
          <a:p>
            <a:pPr algn="l">
              <a:spcBef>
                <a:spcPts val="600"/>
              </a:spcBef>
              <a:spcAft>
                <a:spcPts val="600"/>
              </a:spcAft>
            </a:pPr>
            <a:r>
              <a:rPr lang="fr-FR" sz="2000" b="1" dirty="0">
                <a:latin typeface="Verdana"/>
                <a:ea typeface="Verdana"/>
              </a:rPr>
              <a:t>2. Minimiser</a:t>
            </a:r>
            <a:r>
              <a:rPr lang="fr-FR" sz="2000" dirty="0">
                <a:latin typeface="Verdana"/>
                <a:ea typeface="Verdana"/>
              </a:rPr>
              <a:t> les blessures et les dommages lorsqu'un accident se produit</a:t>
            </a:r>
          </a:p>
          <a:p>
            <a:pPr>
              <a:spcBef>
                <a:spcPts val="600"/>
              </a:spcBef>
              <a:spcAft>
                <a:spcPts val="600"/>
              </a:spcAft>
            </a:pPr>
            <a:r>
              <a:rPr lang="fr-FR" sz="2000" b="1" dirty="0">
                <a:latin typeface="Verdana"/>
                <a:ea typeface="Verdana"/>
              </a:rPr>
              <a:t>3. Assimiler</a:t>
            </a:r>
            <a:r>
              <a:rPr lang="fr-FR" sz="2000" dirty="0">
                <a:latin typeface="Verdana"/>
                <a:ea typeface="Verdana"/>
              </a:rPr>
              <a:t> les enseignements tirés des accidents de la route</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grpSp>
        <p:nvGrpSpPr>
          <p:cNvPr id="10" name="Group 9">
            <a:extLst>
              <a:ext uri="{FF2B5EF4-FFF2-40B4-BE49-F238E27FC236}">
                <a16:creationId xmlns:a16="http://schemas.microsoft.com/office/drawing/2014/main" id="{2A22C12A-B9E6-402D-9403-A16CC53E1811}"/>
              </a:ext>
            </a:extLst>
          </p:cNvPr>
          <p:cNvGrpSpPr/>
          <p:nvPr>
            <p:custDataLst>
              <p:tags r:id="rId3"/>
            </p:custDataLst>
          </p:nvPr>
        </p:nvGrpSpPr>
        <p:grpSpPr>
          <a:xfrm>
            <a:off x="4553625" y="3429000"/>
            <a:ext cx="3397853" cy="2860643"/>
            <a:chOff x="7841110" y="3274584"/>
            <a:chExt cx="3397853" cy="2860643"/>
          </a:xfrm>
        </p:grpSpPr>
        <p:pic>
          <p:nvPicPr>
            <p:cNvPr id="8" name="Picture 7">
              <a:extLst>
                <a:ext uri="{FF2B5EF4-FFF2-40B4-BE49-F238E27FC236}">
                  <a16:creationId xmlns:a16="http://schemas.microsoft.com/office/drawing/2014/main" id="{1691C89A-CB2C-4501-993A-EF391550D9F8}"/>
                </a:ext>
              </a:extLst>
            </p:cNvPr>
            <p:cNvPicPr>
              <a:picLocks noChangeAspect="1"/>
            </p:cNvPicPr>
            <p:nvPr/>
          </p:nvPicPr>
          <p:blipFill>
            <a:blip r:embed="rId5"/>
            <a:stretch>
              <a:fillRect/>
            </a:stretch>
          </p:blipFill>
          <p:spPr>
            <a:xfrm>
              <a:off x="7841110" y="3274584"/>
              <a:ext cx="3397853" cy="2860643"/>
            </a:xfrm>
            <a:prstGeom prst="rect">
              <a:avLst/>
            </a:prstGeom>
          </p:spPr>
        </p:pic>
        <p:sp>
          <p:nvSpPr>
            <p:cNvPr id="9" name="Rectangle 8">
              <a:extLst>
                <a:ext uri="{FF2B5EF4-FFF2-40B4-BE49-F238E27FC236}">
                  <a16:creationId xmlns:a16="http://schemas.microsoft.com/office/drawing/2014/main" id="{9BA6F4F6-5155-4225-92A8-174B5DC2DB3E}"/>
                </a:ext>
              </a:extLst>
            </p:cNvPr>
            <p:cNvSpPr/>
            <p:nvPr/>
          </p:nvSpPr>
          <p:spPr>
            <a:xfrm>
              <a:off x="9370441" y="5228201"/>
              <a:ext cx="339189" cy="293915"/>
            </a:xfrm>
            <a:prstGeom prst="rect">
              <a:avLst/>
            </a:prstGeom>
            <a:solidFill>
              <a:srgbClr val="BC2128"/>
            </a:solidFill>
            <a:ln>
              <a:solidFill>
                <a:srgbClr val="C823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Tree>
    <p:extLst>
      <p:ext uri="{BB962C8B-B14F-4D97-AF65-F5344CB8AC3E}">
        <p14:creationId xmlns:p14="http://schemas.microsoft.com/office/powerpoint/2010/main" val="12321728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DF9065-09B1-6EAC-08D2-32E87DC7F057}"/>
              </a:ext>
            </a:extLst>
          </p:cNvPr>
          <p:cNvSpPr txBox="1"/>
          <p:nvPr>
            <p:custDataLst>
              <p:tags r:id="rId1"/>
            </p:custDataLst>
          </p:nvPr>
        </p:nvSpPr>
        <p:spPr>
          <a:xfrm>
            <a:off x="1245108" y="722773"/>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Cadre conceptuel de la sécurité routière</a:t>
            </a:r>
          </a:p>
        </p:txBody>
      </p:sp>
      <p:sp>
        <p:nvSpPr>
          <p:cNvPr id="4" name="TextBox 3">
            <a:extLst>
              <a:ext uri="{FF2B5EF4-FFF2-40B4-BE49-F238E27FC236}">
                <a16:creationId xmlns:a16="http://schemas.microsoft.com/office/drawing/2014/main" id="{C23EC87E-22A0-A7B7-40BF-11BAEF546572}"/>
              </a:ext>
            </a:extLst>
          </p:cNvPr>
          <p:cNvSpPr txBox="1"/>
          <p:nvPr>
            <p:custDataLst>
              <p:tags r:id="rId2"/>
            </p:custDataLst>
          </p:nvPr>
        </p:nvSpPr>
        <p:spPr>
          <a:xfrm>
            <a:off x="1595999" y="1265829"/>
            <a:ext cx="9000000" cy="50167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dirty="0">
                <a:solidFill>
                  <a:srgbClr val="000000"/>
                </a:solidFill>
                <a:latin typeface="Verdana"/>
                <a:ea typeface="Verdana"/>
                <a:cs typeface="Arial"/>
              </a:rPr>
              <a:t>Une approche axée sur la sécurité tient compte de la faillibilité et de la vulnérabilité humaines et accepte que même la personne la plus attentive puisse commettre une erreur.</a:t>
            </a:r>
            <a:r>
              <a:rPr lang="fr-FR" sz="2000" dirty="0">
                <a:solidFill>
                  <a:srgbClr val="000000"/>
                </a:solidFill>
                <a:effectLst/>
                <a:latin typeface="Verdana"/>
                <a:ea typeface="Verdana"/>
                <a:cs typeface="Arial"/>
              </a:rPr>
              <a:t> L'objectif est de s'assurer que ces erreurs ne conduisent pas à un accident. </a:t>
            </a:r>
          </a:p>
          <a:p>
            <a:pPr algn="l">
              <a:spcBef>
                <a:spcPts val="600"/>
              </a:spcBef>
              <a:spcAft>
                <a:spcPts val="600"/>
              </a:spcAft>
            </a:pPr>
            <a:endParaRPr lang="fr-FR" sz="1000" dirty="0">
              <a:solidFill>
                <a:srgbClr val="000000"/>
              </a:solidFill>
              <a:effectLst/>
              <a:latin typeface="Verdana"/>
              <a:ea typeface="Verdana"/>
              <a:cs typeface="Arial"/>
            </a:endParaRPr>
          </a:p>
          <a:p>
            <a:pPr algn="l">
              <a:spcBef>
                <a:spcPts val="600"/>
              </a:spcBef>
              <a:spcAft>
                <a:spcPts val="600"/>
              </a:spcAft>
            </a:pPr>
            <a:r>
              <a:rPr lang="fr-FR" sz="2000" b="1" dirty="0">
                <a:solidFill>
                  <a:srgbClr val="000000"/>
                </a:solidFill>
                <a:latin typeface="Verdana"/>
                <a:ea typeface="Verdana"/>
                <a:cs typeface="Arial"/>
              </a:rPr>
              <a:t>Les cinq piliers :</a:t>
            </a:r>
          </a:p>
          <a:p>
            <a:pPr marL="457200" marR="0" lvl="0" indent="-457200">
              <a:spcBef>
                <a:spcPts val="600"/>
              </a:spcBef>
              <a:spcAft>
                <a:spcPts val="600"/>
              </a:spcAft>
              <a:buClr>
                <a:srgbClr val="000000"/>
              </a:buClr>
              <a:buSzPct val="100000"/>
              <a:buFont typeface="+mj-lt"/>
              <a:buAutoNum type="arabicPeriod"/>
            </a:pPr>
            <a:r>
              <a:rPr lang="fr-FR" sz="2000" dirty="0">
                <a:solidFill>
                  <a:srgbClr val="000000"/>
                </a:solidFill>
                <a:effectLst/>
                <a:latin typeface="Verdana"/>
                <a:ea typeface="Verdana"/>
                <a:cs typeface="Segoe UI"/>
              </a:rPr>
              <a:t>Gestion de</a:t>
            </a:r>
            <a:r>
              <a:rPr lang="fr-FR" sz="2000" dirty="0">
                <a:solidFill>
                  <a:srgbClr val="000000"/>
                </a:solidFill>
                <a:latin typeface="Verdana"/>
                <a:ea typeface="Verdana"/>
                <a:cs typeface="Segoe UI"/>
              </a:rPr>
              <a:t> la sécurité routière</a:t>
            </a:r>
          </a:p>
          <a:p>
            <a:pPr marL="457200" marR="0" lvl="0" indent="-457200">
              <a:spcBef>
                <a:spcPts val="600"/>
              </a:spcBef>
              <a:spcAft>
                <a:spcPts val="600"/>
              </a:spcAft>
              <a:buClr>
                <a:srgbClr val="000000"/>
              </a:buClr>
              <a:buSzPct val="100000"/>
              <a:buFont typeface="+mj-lt"/>
              <a:buAutoNum type="arabicPeriod"/>
            </a:pPr>
            <a:r>
              <a:rPr lang="fr-FR" sz="2000" dirty="0">
                <a:solidFill>
                  <a:srgbClr val="000000"/>
                </a:solidFill>
                <a:latin typeface="Verdana"/>
                <a:ea typeface="Verdana"/>
                <a:cs typeface="Segoe UI"/>
              </a:rPr>
              <a:t>Véhicules plus sûrs</a:t>
            </a:r>
            <a:r>
              <a:rPr lang="fr-FR" sz="2000" dirty="0">
                <a:solidFill>
                  <a:srgbClr val="000000"/>
                </a:solidFill>
                <a:effectLst/>
                <a:latin typeface="Verdana"/>
                <a:ea typeface="Verdana"/>
                <a:cs typeface="Segoe UI"/>
              </a:rPr>
              <a:t> </a:t>
            </a:r>
          </a:p>
          <a:p>
            <a:pPr marL="457200" marR="0" lvl="0" indent="-457200">
              <a:spcBef>
                <a:spcPts val="600"/>
              </a:spcBef>
              <a:spcAft>
                <a:spcPts val="600"/>
              </a:spcAft>
              <a:buClr>
                <a:srgbClr val="000000"/>
              </a:buClr>
              <a:buSzPct val="100000"/>
              <a:buFont typeface="+mj-lt"/>
              <a:buAutoNum type="arabicPeriod"/>
            </a:pPr>
            <a:r>
              <a:rPr lang="fr-FR" sz="2000" dirty="0">
                <a:solidFill>
                  <a:srgbClr val="000000"/>
                </a:solidFill>
                <a:latin typeface="Verdana"/>
                <a:ea typeface="Verdana"/>
                <a:cs typeface="Segoe UI"/>
              </a:rPr>
              <a:t>Usagers de la route plus sûrs</a:t>
            </a:r>
          </a:p>
          <a:p>
            <a:pPr marL="457200" marR="0" lvl="0" indent="-457200">
              <a:spcBef>
                <a:spcPts val="600"/>
              </a:spcBef>
              <a:spcAft>
                <a:spcPts val="600"/>
              </a:spcAft>
              <a:buClr>
                <a:srgbClr val="000000"/>
              </a:buClr>
              <a:buSzPct val="100000"/>
              <a:buFont typeface="+mj-lt"/>
              <a:buAutoNum type="arabicPeriod"/>
            </a:pPr>
            <a:r>
              <a:rPr lang="fr-FR" sz="2000" dirty="0">
                <a:solidFill>
                  <a:srgbClr val="000000"/>
                </a:solidFill>
                <a:latin typeface="Verdana"/>
                <a:ea typeface="Verdana"/>
                <a:cs typeface="Segoe UI"/>
              </a:rPr>
              <a:t>Intervention après un accident</a:t>
            </a:r>
          </a:p>
          <a:p>
            <a:pPr marL="457200" marR="0" lvl="0" indent="-457200">
              <a:spcBef>
                <a:spcPts val="600"/>
              </a:spcBef>
              <a:spcAft>
                <a:spcPts val="600"/>
              </a:spcAft>
              <a:buClr>
                <a:srgbClr val="000000"/>
              </a:buClr>
              <a:buSzPct val="100000"/>
              <a:buFont typeface="+mj-lt"/>
              <a:buAutoNum type="arabicPeriod"/>
            </a:pPr>
            <a:r>
              <a:rPr lang="fr-FR" sz="2000" dirty="0">
                <a:solidFill>
                  <a:srgbClr val="000000"/>
                </a:solidFill>
                <a:latin typeface="Verdana"/>
                <a:ea typeface="Verdana"/>
                <a:cs typeface="Segoe UI"/>
              </a:rPr>
              <a:t>Environnements de conduite plus </a:t>
            </a:r>
            <a:r>
              <a:rPr lang="fr-FR" sz="2000" dirty="0">
                <a:solidFill>
                  <a:srgbClr val="000000"/>
                </a:solidFill>
                <a:effectLst/>
                <a:latin typeface="Verdana"/>
                <a:ea typeface="Verdana"/>
                <a:cs typeface="Segoe UI"/>
              </a:rPr>
              <a:t>sûrs. </a:t>
            </a:r>
            <a:r>
              <a:rPr lang="fr-FR" sz="2000" dirty="0">
                <a:solidFill>
                  <a:srgbClr val="000000"/>
                </a:solidFill>
                <a:effectLst/>
                <a:latin typeface="Verdana"/>
                <a:ea typeface="Verdana"/>
                <a:cs typeface="ArialMT-Identity-H"/>
              </a:rPr>
              <a:t> </a:t>
            </a:r>
            <a:r>
              <a:rPr lang="fr-FR" sz="2000" dirty="0">
                <a:solidFill>
                  <a:srgbClr val="000000"/>
                </a:solidFill>
                <a:effectLst/>
                <a:latin typeface="Verdana"/>
                <a:ea typeface="Verdana"/>
                <a:cs typeface="Arial"/>
              </a:rPr>
              <a:t> </a:t>
            </a:r>
          </a:p>
          <a:p>
            <a:pPr algn="l">
              <a:spcBef>
                <a:spcPts val="600"/>
              </a:spcBef>
              <a:spcAft>
                <a:spcPts val="600"/>
              </a:spcAft>
            </a:pPr>
            <a:endParaRPr lang="fr-FR" sz="20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763675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UN Withdrawal from Mali: Consequences and Containment Strategies for  Peacekeeping | Wilson Center">
            <a:extLst>
              <a:ext uri="{FF2B5EF4-FFF2-40B4-BE49-F238E27FC236}">
                <a16:creationId xmlns:a16="http://schemas.microsoft.com/office/drawing/2014/main" id="{2B976FE5-FEB7-4ADA-60A3-B9B25DA3FD72}"/>
              </a:ext>
            </a:extLst>
          </p:cNvPr>
          <p:cNvPicPr>
            <a:picLocks noChangeAspect="1" noChangeArrowheads="1"/>
          </p:cNvPicPr>
          <p:nvPr>
            <p:custDataLst>
              <p:tags r:id="rId1"/>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3592445" y="3131125"/>
            <a:ext cx="5007110" cy="333974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3FF06BE-11F5-DB9F-4E62-A4F00768318A}"/>
              </a:ext>
            </a:extLst>
          </p:cNvPr>
          <p:cNvSpPr txBox="1"/>
          <p:nvPr>
            <p:custDataLst>
              <p:tags r:id="rId2"/>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conducteurs de véhicules de l’ONU</a:t>
            </a:r>
          </a:p>
        </p:txBody>
      </p:sp>
      <p:sp>
        <p:nvSpPr>
          <p:cNvPr id="4" name="TextBox 3">
            <a:extLst>
              <a:ext uri="{FF2B5EF4-FFF2-40B4-BE49-F238E27FC236}">
                <a16:creationId xmlns:a16="http://schemas.microsoft.com/office/drawing/2014/main" id="{CCFF2570-81D6-CD1B-53DC-C490A150F427}"/>
              </a:ext>
            </a:extLst>
          </p:cNvPr>
          <p:cNvSpPr txBox="1"/>
          <p:nvPr>
            <p:custDataLst>
              <p:tags r:id="rId3"/>
            </p:custDataLst>
          </p:nvPr>
        </p:nvSpPr>
        <p:spPr>
          <a:xfrm>
            <a:off x="1598645" y="1362152"/>
            <a:ext cx="9000000" cy="169277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marR="0" indent="-285750">
              <a:spcBef>
                <a:spcPts val="600"/>
              </a:spcBef>
              <a:spcAft>
                <a:spcPts val="600"/>
              </a:spcAft>
              <a:buFont typeface="Arial" panose="020B0604020202020204" pitchFamily="34" charset="0"/>
              <a:buChar char="•"/>
            </a:pPr>
            <a:r>
              <a:rPr lang="fr-FR" sz="18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Doivent être titulaires d'un permis de conduire valide délivré par l'ONU</a:t>
            </a:r>
          </a:p>
          <a:p>
            <a:pPr marL="285750" marR="0" indent="-285750">
              <a:spcBef>
                <a:spcPts val="600"/>
              </a:spcBef>
              <a:spcAft>
                <a:spcPts val="600"/>
              </a:spcAft>
              <a:buFont typeface="Arial" panose="020B0604020202020204" pitchFamily="34" charset="0"/>
              <a:buChar char="•"/>
            </a:pPr>
            <a:r>
              <a:rPr lang="fr-FR" sz="18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Doivent se préparer à passer l'examen de conduite de l’ONU à leur arrivée à la mission</a:t>
            </a:r>
          </a:p>
          <a:p>
            <a:pPr marL="285750" marR="0" indent="-285750">
              <a:spcBef>
                <a:spcPts val="600"/>
              </a:spcBef>
              <a:spcAft>
                <a:spcPts val="600"/>
              </a:spcAft>
              <a:buFont typeface="Arial" panose="020B0604020202020204" pitchFamily="34" charset="0"/>
              <a:buChar char="•"/>
            </a:pPr>
            <a:r>
              <a:rPr lang="fr-FR" sz="18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Doivent respecter toutes les politiques et procédures relatives à la conduite des véhicules de l’ONU </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Tree>
    <p:extLst>
      <p:ext uri="{BB962C8B-B14F-4D97-AF65-F5344CB8AC3E}">
        <p14:creationId xmlns:p14="http://schemas.microsoft.com/office/powerpoint/2010/main" val="16404723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3FF06BE-11F5-DB9F-4E62-A4F00768318A}"/>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Utilisation autorisée</a:t>
            </a:r>
          </a:p>
        </p:txBody>
      </p:sp>
      <p:sp>
        <p:nvSpPr>
          <p:cNvPr id="4" name="TextBox 3">
            <a:extLst>
              <a:ext uri="{FF2B5EF4-FFF2-40B4-BE49-F238E27FC236}">
                <a16:creationId xmlns:a16="http://schemas.microsoft.com/office/drawing/2014/main" id="{CCFF2570-81D6-CD1B-53DC-C490A150F427}"/>
              </a:ext>
            </a:extLst>
          </p:cNvPr>
          <p:cNvSpPr txBox="1"/>
          <p:nvPr>
            <p:custDataLst>
              <p:tags r:id="rId2"/>
            </p:custDataLst>
          </p:nvPr>
        </p:nvSpPr>
        <p:spPr>
          <a:xfrm>
            <a:off x="1598645" y="1438354"/>
            <a:ext cx="9000000" cy="437042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b="1" dirty="0">
                <a:solidFill>
                  <a:srgbClr val="000000"/>
                </a:solidFill>
                <a:latin typeface="Verdana"/>
                <a:ea typeface="Calibri"/>
                <a:cs typeface="Arial"/>
              </a:rPr>
              <a:t>N'utilisez les véhicules de l'ONU que pour des missions officielles.</a:t>
            </a:r>
            <a:r>
              <a:rPr lang="fr-FR" sz="1800" b="1" dirty="0">
                <a:solidFill>
                  <a:srgbClr val="000000"/>
                </a:solidFill>
                <a:effectLst/>
                <a:latin typeface="Verdana"/>
                <a:ea typeface="Calibri"/>
                <a:cs typeface="Arial"/>
              </a:rPr>
              <a:t> </a:t>
            </a:r>
            <a:r>
              <a:rPr lang="fr-FR" sz="1800" dirty="0">
                <a:solidFill>
                  <a:srgbClr val="000000"/>
                </a:solidFill>
                <a:effectLst/>
                <a:latin typeface="Verdana"/>
                <a:ea typeface="Calibri"/>
                <a:cs typeface="Arial"/>
              </a:rPr>
              <a:t>Ne transportez que des personnes autorisées</a:t>
            </a:r>
            <a:r>
              <a:rPr lang="fr-FR" dirty="0">
                <a:solidFill>
                  <a:srgbClr val="000000"/>
                </a:solidFill>
                <a:latin typeface="Verdana"/>
                <a:ea typeface="Calibri"/>
                <a:cs typeface="Arial"/>
              </a:rPr>
              <a:t>, à savoir :</a:t>
            </a:r>
          </a:p>
          <a:p>
            <a:pPr marL="285750" marR="0" indent="-285750">
              <a:spcBef>
                <a:spcPts val="600"/>
              </a:spcBef>
              <a:spcAft>
                <a:spcPts val="600"/>
              </a:spcAft>
              <a:buFont typeface="Arial" panose="020B0604020202020204" pitchFamily="34" charset="0"/>
              <a:buChar char="•"/>
            </a:pPr>
            <a:r>
              <a:rPr lang="fr-FR" sz="18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L’ensemble du personnel civil, policier et militaire des Nations Unies </a:t>
            </a:r>
          </a:p>
          <a:p>
            <a:pPr marL="285750" marR="0" indent="-285750">
              <a:spcBef>
                <a:spcPts val="600"/>
              </a:spcBef>
              <a:spcAft>
                <a:spcPts val="600"/>
              </a:spcAft>
              <a:buFont typeface="Arial" panose="020B0604020202020204" pitchFamily="34" charset="0"/>
              <a:buChar char="•"/>
            </a:pPr>
            <a:r>
              <a:rPr lang="fr-FR" sz="18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Les membres du personnel des agences spécialisées des Nations Unies </a:t>
            </a:r>
          </a:p>
          <a:p>
            <a:pPr marL="285750" marR="0" indent="-285750">
              <a:spcBef>
                <a:spcPts val="600"/>
              </a:spcBef>
              <a:spcAft>
                <a:spcPts val="600"/>
              </a:spcAft>
              <a:buFont typeface="Arial" panose="020B0604020202020204" pitchFamily="34" charset="0"/>
              <a:buChar char="•"/>
            </a:pPr>
            <a:r>
              <a:rPr lang="fr-FR" sz="18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Les visiteurs officiels de la mission </a:t>
            </a:r>
          </a:p>
          <a:p>
            <a:pPr marL="285750" marR="0" indent="-285750">
              <a:spcBef>
                <a:spcPts val="600"/>
              </a:spcBef>
              <a:spcAft>
                <a:spcPts val="600"/>
              </a:spcAft>
              <a:buFont typeface="Arial" panose="020B0604020202020204" pitchFamily="34" charset="0"/>
              <a:buChar char="•"/>
            </a:pPr>
            <a:r>
              <a:rPr lang="fr-FR" sz="18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Le personnel voyageant pour une mission officielle de l’ONU</a:t>
            </a:r>
          </a:p>
          <a:p>
            <a:pPr marL="285750" indent="-285750">
              <a:spcBef>
                <a:spcPts val="600"/>
              </a:spcBef>
              <a:spcAft>
                <a:spcPts val="600"/>
              </a:spcAft>
              <a:buFont typeface="Arial" panose="020B0604020202020204" pitchFamily="34" charset="0"/>
              <a:buChar char="•"/>
            </a:pPr>
            <a:endParaRPr lang="fr-FR" sz="2000" dirty="0">
              <a:latin typeface="Calibri"/>
              <a:ea typeface="Calibri"/>
              <a:cs typeface="Arial"/>
            </a:endParaRPr>
          </a:p>
          <a:p>
            <a:pPr>
              <a:spcBef>
                <a:spcPts val="600"/>
              </a:spcBef>
              <a:spcAft>
                <a:spcPts val="600"/>
              </a:spcAft>
            </a:pPr>
            <a:r>
              <a:rPr lang="fr-FR" dirty="0">
                <a:latin typeface="Verdana"/>
                <a:ea typeface="Verdana"/>
                <a:cs typeface="Arial"/>
              </a:rPr>
              <a:t>Si les circonstances l’exigent, le chef de mission (CDM) ou le directeur de l’appui aux missions (DAM) peut autoriser d’autres personnes à voyager dans les véhicules de mission.</a:t>
            </a:r>
            <a:r>
              <a:rPr lang="fr-FR" dirty="0">
                <a:solidFill>
                  <a:srgbClr val="FF0000"/>
                </a:solidFill>
                <a:latin typeface="Verdana"/>
                <a:ea typeface="Verdana"/>
                <a:cs typeface="Arial"/>
              </a:rPr>
              <a:t> Les passagers ayant reçu l’autorisation doivent signer une décharge de responsabilité exemptant la responsabilité de l’ONU.</a:t>
            </a:r>
          </a:p>
        </p:txBody>
      </p:sp>
    </p:spTree>
    <p:extLst>
      <p:ext uri="{BB962C8B-B14F-4D97-AF65-F5344CB8AC3E}">
        <p14:creationId xmlns:p14="http://schemas.microsoft.com/office/powerpoint/2010/main" val="28900873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5B5FDDE-D167-4E21-34C3-2B4D647C4DC0}"/>
              </a:ext>
            </a:extLst>
          </p:cNvPr>
          <p:cNvPicPr>
            <a:picLocks noChangeAspect="1"/>
          </p:cNvPicPr>
          <p:nvPr>
            <p:custDataLst>
              <p:tags r:id="rId1"/>
            </p:custDataLst>
          </p:nvPr>
        </p:nvPicPr>
        <p:blipFill>
          <a:blip r:embed="rId8"/>
          <a:stretch>
            <a:fillRect/>
          </a:stretch>
        </p:blipFill>
        <p:spPr>
          <a:xfrm>
            <a:off x="3054535" y="4545020"/>
            <a:ext cx="540000" cy="1067879"/>
          </a:xfrm>
          <a:prstGeom prst="rect">
            <a:avLst/>
          </a:prstGeom>
        </p:spPr>
      </p:pic>
      <p:pic>
        <p:nvPicPr>
          <p:cNvPr id="4098" name="Picture 2" descr="Driver Icons - Free SVG &amp; PNG Driver Images - Noun Project">
            <a:extLst>
              <a:ext uri="{FF2B5EF4-FFF2-40B4-BE49-F238E27FC236}">
                <a16:creationId xmlns:a16="http://schemas.microsoft.com/office/drawing/2014/main" id="{13DC1416-ABCB-44F1-F068-EB71621D825C}"/>
              </a:ext>
            </a:extLst>
          </p:cNvPr>
          <p:cNvPicPr>
            <a:picLocks noChangeAspect="1" noChangeArrowheads="1"/>
          </p:cNvPicPr>
          <p:nvPr>
            <p:custDataLst>
              <p:tags r:id="rId2"/>
            </p:custDataLst>
          </p:nvPr>
        </p:nvPicPr>
        <p:blipFill>
          <a:blip r:embed="rId9">
            <a:extLst>
              <a:ext uri="{28A0092B-C50C-407E-A947-70E740481C1C}">
                <a14:useLocalDpi xmlns:a14="http://schemas.microsoft.com/office/drawing/2010/main" val="0"/>
              </a:ext>
            </a:extLst>
          </a:blip>
          <a:srcRect/>
          <a:stretch>
            <a:fillRect/>
          </a:stretch>
        </p:blipFill>
        <p:spPr bwMode="auto">
          <a:xfrm>
            <a:off x="4743045" y="4532899"/>
            <a:ext cx="1080000" cy="1080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0B684C97-2736-C857-6FA9-96F029717932}"/>
              </a:ext>
            </a:extLst>
          </p:cNvPr>
          <p:cNvPicPr>
            <a:picLocks noChangeAspect="1"/>
          </p:cNvPicPr>
          <p:nvPr>
            <p:custDataLst>
              <p:tags r:id="rId3"/>
            </p:custDataLst>
          </p:nvPr>
        </p:nvPicPr>
        <p:blipFill>
          <a:blip r:embed="rId10"/>
          <a:stretch>
            <a:fillRect/>
          </a:stretch>
        </p:blipFill>
        <p:spPr>
          <a:xfrm>
            <a:off x="6908956" y="4465882"/>
            <a:ext cx="1260000" cy="1226154"/>
          </a:xfrm>
          <a:prstGeom prst="rect">
            <a:avLst/>
          </a:prstGeom>
        </p:spPr>
      </p:pic>
      <p:sp>
        <p:nvSpPr>
          <p:cNvPr id="2" name="TextBox 1">
            <a:extLst>
              <a:ext uri="{FF2B5EF4-FFF2-40B4-BE49-F238E27FC236}">
                <a16:creationId xmlns:a16="http://schemas.microsoft.com/office/drawing/2014/main" id="{68F812D1-1FF9-8502-3B5D-A313E8703A59}"/>
              </a:ext>
            </a:extLst>
          </p:cNvPr>
          <p:cNvSpPr txBox="1"/>
          <p:nvPr>
            <p:custDataLst>
              <p:tags r:id="rId4"/>
            </p:custDataLst>
          </p:nvPr>
        </p:nvSpPr>
        <p:spPr>
          <a:xfrm>
            <a:off x="1245108" y="703189"/>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quatre règles de base de l’ONU pour la sécurité du conducteur</a:t>
            </a:r>
          </a:p>
        </p:txBody>
      </p:sp>
      <p:sp>
        <p:nvSpPr>
          <p:cNvPr id="4" name="TextBox 3">
            <a:extLst>
              <a:ext uri="{FF2B5EF4-FFF2-40B4-BE49-F238E27FC236}">
                <a16:creationId xmlns:a16="http://schemas.microsoft.com/office/drawing/2014/main" id="{C5E92040-B10C-C73B-B40D-15B1D756517D}"/>
              </a:ext>
            </a:extLst>
          </p:cNvPr>
          <p:cNvSpPr txBox="1"/>
          <p:nvPr>
            <p:custDataLst>
              <p:tags r:id="rId5"/>
            </p:custDataLst>
          </p:nvPr>
        </p:nvSpPr>
        <p:spPr>
          <a:xfrm>
            <a:off x="1598645" y="1438354"/>
            <a:ext cx="900000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42925" indent="-542925" algn="l">
              <a:spcBef>
                <a:spcPts val="600"/>
              </a:spcBef>
              <a:spcAft>
                <a:spcPts val="600"/>
              </a:spcAft>
            </a:pPr>
            <a:r>
              <a:rPr lang="fr-FR" sz="2000" dirty="0">
                <a:latin typeface="Verdana"/>
                <a:ea typeface="Verdana"/>
              </a:rPr>
              <a:t>1. Le port des ceintures de sécurité est obligatoire</a:t>
            </a:r>
          </a:p>
          <a:p>
            <a:pPr marL="361950" indent="-361950">
              <a:spcBef>
                <a:spcPts val="600"/>
              </a:spcBef>
              <a:spcAft>
                <a:spcPts val="600"/>
              </a:spcAft>
            </a:pPr>
            <a:r>
              <a:rPr lang="fr-FR" sz="2000" dirty="0">
                <a:latin typeface="Verdana"/>
                <a:ea typeface="Verdana"/>
              </a:rPr>
              <a:t>2. Ne jamais conduire sous l'influence de l'alcool ou de drogues – strictement interdit</a:t>
            </a:r>
          </a:p>
          <a:p>
            <a:pPr marL="542925" indent="-542925" algn="l">
              <a:spcBef>
                <a:spcPts val="600"/>
              </a:spcBef>
              <a:spcAft>
                <a:spcPts val="600"/>
              </a:spcAft>
            </a:pPr>
            <a:r>
              <a:rPr lang="fr-FR" sz="2000" dirty="0">
                <a:latin typeface="Verdana"/>
                <a:ea typeface="Verdana"/>
              </a:rPr>
              <a:t>3. Ne pas utiliser de téléphone portable – interdit</a:t>
            </a:r>
          </a:p>
          <a:p>
            <a:pPr marL="358775" indent="-358775" algn="l">
              <a:spcBef>
                <a:spcPts val="600"/>
              </a:spcBef>
              <a:spcAft>
                <a:spcPts val="600"/>
              </a:spcAft>
            </a:pPr>
            <a:r>
              <a:rPr lang="fr-FR" sz="2000" dirty="0">
                <a:latin typeface="Verdana"/>
                <a:ea typeface="Verdana"/>
              </a:rPr>
              <a:t>4. Respecter les limitations de vitesse à tout moment – du pays et de l'ONU</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pic>
        <p:nvPicPr>
          <p:cNvPr id="1026" name="Picture 2" descr="Speed limit Vector Icons free download in SVG, PNG Format">
            <a:extLst>
              <a:ext uri="{FF2B5EF4-FFF2-40B4-BE49-F238E27FC236}">
                <a16:creationId xmlns:a16="http://schemas.microsoft.com/office/drawing/2014/main" id="{A9B32D7E-60E6-7A97-CB11-7BBE3E3F1635}"/>
              </a:ext>
            </a:extLst>
          </p:cNvPr>
          <p:cNvPicPr>
            <a:picLocks noChangeAspect="1" noChangeArrowheads="1"/>
          </p:cNvPicPr>
          <p:nvPr>
            <p:custDataLst>
              <p:tags r:id="rId6"/>
            </p:custDataLst>
          </p:nvPr>
        </p:nvPicPr>
        <p:blipFill>
          <a:blip r:embed="rId11">
            <a:extLst>
              <a:ext uri="{28A0092B-C50C-407E-A947-70E740481C1C}">
                <a14:useLocalDpi xmlns:a14="http://schemas.microsoft.com/office/drawing/2010/main" val="0"/>
              </a:ext>
            </a:extLst>
          </a:blip>
          <a:srcRect/>
          <a:stretch>
            <a:fillRect/>
          </a:stretch>
        </p:blipFill>
        <p:spPr bwMode="auto">
          <a:xfrm>
            <a:off x="8847874" y="4262899"/>
            <a:ext cx="1620000" cy="16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89006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944685-06CE-8956-E635-1771B7721BE3}"/>
              </a:ext>
            </a:extLst>
          </p:cNvPr>
          <p:cNvSpPr txBox="1"/>
          <p:nvPr>
            <p:custDataLst>
              <p:tags r:id="rId1"/>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Conduite défensive</a:t>
            </a:r>
          </a:p>
        </p:txBody>
      </p:sp>
      <p:sp>
        <p:nvSpPr>
          <p:cNvPr id="4" name="TextBox 3">
            <a:extLst>
              <a:ext uri="{FF2B5EF4-FFF2-40B4-BE49-F238E27FC236}">
                <a16:creationId xmlns:a16="http://schemas.microsoft.com/office/drawing/2014/main" id="{1DAA309A-D176-F38A-AA42-1E28B9CC342D}"/>
              </a:ext>
            </a:extLst>
          </p:cNvPr>
          <p:cNvSpPr txBox="1"/>
          <p:nvPr>
            <p:custDataLst>
              <p:tags r:id="rId2"/>
            </p:custDataLst>
          </p:nvPr>
        </p:nvSpPr>
        <p:spPr>
          <a:xfrm>
            <a:off x="1245107" y="1442912"/>
            <a:ext cx="9701783" cy="24006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42925" indent="-542925">
              <a:spcBef>
                <a:spcPts val="600"/>
              </a:spcBef>
              <a:spcAft>
                <a:spcPts val="600"/>
              </a:spcAft>
              <a:buFont typeface="Arial" panose="020B0604020202020204" pitchFamily="34" charset="0"/>
              <a:buChar char="•"/>
            </a:pPr>
            <a:r>
              <a:rPr lang="fr-FR" sz="2000" dirty="0">
                <a:latin typeface="Verdana"/>
                <a:ea typeface="Verdana"/>
              </a:rPr>
              <a:t>La conduite défensive consiste à conduire un véhicule de manière à éviter les accidents de la route, quelles que soient les conditions ou les actions des autres conducteurs.</a:t>
            </a:r>
          </a:p>
          <a:p>
            <a:pPr marL="542925" indent="-542925">
              <a:spcBef>
                <a:spcPts val="600"/>
              </a:spcBef>
              <a:spcAft>
                <a:spcPts val="600"/>
              </a:spcAft>
              <a:buFont typeface="Arial" panose="020B0604020202020204" pitchFamily="34" charset="0"/>
              <a:buChar char="•"/>
            </a:pPr>
            <a:r>
              <a:rPr lang="fr-FR" sz="2000" dirty="0">
                <a:latin typeface="Verdana"/>
                <a:ea typeface="Verdana"/>
              </a:rPr>
              <a:t>Elle implique la vigilance, la planification, l’anticipation et la maîtrise</a:t>
            </a:r>
          </a:p>
          <a:p>
            <a:pPr marL="542925" indent="-542925" algn="l">
              <a:spcBef>
                <a:spcPts val="600"/>
              </a:spcBef>
              <a:spcAft>
                <a:spcPts val="600"/>
              </a:spcAft>
              <a:buFont typeface="Arial" panose="020B0604020202020204" pitchFamily="34" charset="0"/>
              <a:buChar char="•"/>
            </a:pPr>
            <a:r>
              <a:rPr lang="fr-FR" sz="2000" dirty="0">
                <a:latin typeface="Verdana"/>
                <a:ea typeface="Verdana"/>
              </a:rPr>
              <a:t>Restez informé des situations de sécurité et des fermetures de routes</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pic>
        <p:nvPicPr>
          <p:cNvPr id="6" name="Picture 5">
            <a:extLst>
              <a:ext uri="{FF2B5EF4-FFF2-40B4-BE49-F238E27FC236}">
                <a16:creationId xmlns:a16="http://schemas.microsoft.com/office/drawing/2014/main" id="{D0F4ECE1-A3D0-4660-21BF-9A08755D959C}"/>
              </a:ext>
            </a:extLst>
          </p:cNvPr>
          <p:cNvPicPr>
            <a:picLocks noChangeAspect="1"/>
          </p:cNvPicPr>
          <p:nvPr>
            <p:custDataLst>
              <p:tags r:id="rId3"/>
            </p:custDataLst>
          </p:nvPr>
        </p:nvPicPr>
        <p:blipFill>
          <a:blip r:embed="rId5"/>
          <a:stretch>
            <a:fillRect/>
          </a:stretch>
        </p:blipFill>
        <p:spPr>
          <a:xfrm>
            <a:off x="3353192" y="3843569"/>
            <a:ext cx="5485615" cy="2254891"/>
          </a:xfrm>
          <a:prstGeom prst="rect">
            <a:avLst/>
          </a:prstGeom>
        </p:spPr>
      </p:pic>
    </p:spTree>
    <p:extLst>
      <p:ext uri="{BB962C8B-B14F-4D97-AF65-F5344CB8AC3E}">
        <p14:creationId xmlns:p14="http://schemas.microsoft.com/office/powerpoint/2010/main" val="10977412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13202B4-9DE1-4AF5-5610-E326FE8C476F}"/>
              </a:ext>
            </a:extLst>
          </p:cNvPr>
          <p:cNvSpPr txBox="1"/>
          <p:nvPr>
            <p:custDataLst>
              <p:tags r:id="rId1"/>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Accidents de la route et incidents impliquant des véhicules</a:t>
            </a:r>
          </a:p>
        </p:txBody>
      </p:sp>
      <p:sp>
        <p:nvSpPr>
          <p:cNvPr id="4" name="TextBox 3">
            <a:extLst>
              <a:ext uri="{FF2B5EF4-FFF2-40B4-BE49-F238E27FC236}">
                <a16:creationId xmlns:a16="http://schemas.microsoft.com/office/drawing/2014/main" id="{1D165B78-FD30-299B-9FFF-5B6057777162}"/>
              </a:ext>
            </a:extLst>
          </p:cNvPr>
          <p:cNvSpPr txBox="1"/>
          <p:nvPr>
            <p:custDataLst>
              <p:tags r:id="rId2"/>
            </p:custDataLst>
          </p:nvPr>
        </p:nvSpPr>
        <p:spPr>
          <a:xfrm>
            <a:off x="1598645" y="1581229"/>
            <a:ext cx="9000000"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effectLst/>
                <a:latin typeface="Verdana" panose="020B0604030504040204" pitchFamily="34" charset="0"/>
                <a:ea typeface="Calibri" panose="020F0502020204030204" pitchFamily="34" charset="0"/>
                <a:cs typeface="Arial" panose="020B0604020202020204" pitchFamily="34" charset="0"/>
              </a:rPr>
              <a:t>Accident de la route (AR) : </a:t>
            </a:r>
          </a:p>
          <a:p>
            <a:pPr marL="342900" indent="-342900">
              <a:spcBef>
                <a:spcPts val="600"/>
              </a:spcBef>
              <a:spcAft>
                <a:spcPts val="600"/>
              </a:spcAft>
              <a:buFont typeface="Arial" panose="020B0604020202020204" pitchFamily="34" charset="0"/>
              <a:buChar char="•"/>
            </a:pPr>
            <a:r>
              <a:rPr lang="fr-FR" sz="2000" dirty="0">
                <a:latin typeface="Verdana"/>
                <a:ea typeface="Calibri"/>
                <a:cs typeface="Arial"/>
              </a:rPr>
              <a:t>Une collision impliquant un ou plusieurs véhicules conduits par un conducteur sur une voie publique ou privée ou dans une autre zone ou dans un complexe </a:t>
            </a:r>
            <a:r>
              <a:rPr lang="fr-FR" sz="2000" dirty="0">
                <a:effectLst/>
                <a:latin typeface="Verdana"/>
                <a:ea typeface="Calibri"/>
                <a:cs typeface="Arial"/>
              </a:rPr>
              <a:t>ou des locaux des Nations Unies, qui entraînent des blessures, le décès et/ou des dommages matériels. </a:t>
            </a:r>
          </a:p>
          <a:p>
            <a:pPr marL="342900" indent="-342900">
              <a:spcBef>
                <a:spcPts val="600"/>
              </a:spcBef>
              <a:spcAft>
                <a:spcPts val="600"/>
              </a:spcAft>
              <a:buFont typeface="Arial" panose="020B0604020202020204" pitchFamily="34" charset="0"/>
              <a:buChar char="•"/>
            </a:pPr>
            <a:r>
              <a:rPr lang="fr-FR" sz="2000" dirty="0">
                <a:latin typeface="Verdana"/>
                <a:ea typeface="Verdana"/>
                <a:cs typeface="Arial"/>
              </a:rPr>
              <a:t>Un AR est un événement de la circulation non intentionnel</a:t>
            </a:r>
          </a:p>
        </p:txBody>
      </p:sp>
    </p:spTree>
    <p:extLst>
      <p:ext uri="{BB962C8B-B14F-4D97-AF65-F5344CB8AC3E}">
        <p14:creationId xmlns:p14="http://schemas.microsoft.com/office/powerpoint/2010/main" val="14705121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13202B4-9DE1-4AF5-5610-E326FE8C476F}"/>
              </a:ext>
            </a:extLst>
          </p:cNvPr>
          <p:cNvSpPr txBox="1"/>
          <p:nvPr>
            <p:custDataLst>
              <p:tags r:id="rId1"/>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Accidents de la route et incidents impliquant des véhicules</a:t>
            </a:r>
          </a:p>
        </p:txBody>
      </p:sp>
      <p:sp>
        <p:nvSpPr>
          <p:cNvPr id="4" name="TextBox 3">
            <a:extLst>
              <a:ext uri="{FF2B5EF4-FFF2-40B4-BE49-F238E27FC236}">
                <a16:creationId xmlns:a16="http://schemas.microsoft.com/office/drawing/2014/main" id="{1D165B78-FD30-299B-9FFF-5B6057777162}"/>
              </a:ext>
            </a:extLst>
          </p:cNvPr>
          <p:cNvSpPr txBox="1"/>
          <p:nvPr>
            <p:custDataLst>
              <p:tags r:id="rId2"/>
            </p:custDataLst>
          </p:nvPr>
        </p:nvSpPr>
        <p:spPr>
          <a:xfrm>
            <a:off x="1598645" y="1438354"/>
            <a:ext cx="9000000"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effectLst/>
                <a:latin typeface="Verdana" panose="020B0604030504040204" pitchFamily="34" charset="0"/>
                <a:ea typeface="Calibri" panose="020F0502020204030204" pitchFamily="34" charset="0"/>
                <a:cs typeface="Arial" panose="020B0604020202020204" pitchFamily="34" charset="0"/>
              </a:rPr>
              <a:t>Incident impliquant des véhicules : </a:t>
            </a:r>
          </a:p>
          <a:p>
            <a:pPr marL="342900" indent="-342900" algn="l">
              <a:spcBef>
                <a:spcPts val="600"/>
              </a:spcBef>
              <a:spcAft>
                <a:spcPts val="600"/>
              </a:spcAft>
              <a:buFont typeface="Arial" panose="020B0604020202020204" pitchFamily="34" charset="0"/>
              <a:buChar char="•"/>
            </a:pPr>
            <a:r>
              <a:rPr lang="fr-FR" sz="2000" dirty="0">
                <a:latin typeface="Verdana"/>
                <a:ea typeface="Calibri"/>
                <a:cs typeface="Arial"/>
              </a:rPr>
              <a:t>Un événement imprévu et involontaire impliquant un véhicule, qui peut entraîner l’endommagement ou le vol d’un véhicule en stationnement, la perte et/ou l'endommagement d'un ou plusieurs véhicules en raison d'un vol, d'un incendie ou d'un autre événement, ou une défaillance mécanique.</a:t>
            </a:r>
            <a:r>
              <a:rPr lang="fr-FR" sz="2000" dirty="0">
                <a:effectLst/>
                <a:latin typeface="Verdana"/>
                <a:ea typeface="Calibri"/>
                <a:cs typeface="Arial"/>
              </a:rPr>
              <a:t> </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Tree>
    <p:extLst>
      <p:ext uri="{BB962C8B-B14F-4D97-AF65-F5344CB8AC3E}">
        <p14:creationId xmlns:p14="http://schemas.microsoft.com/office/powerpoint/2010/main" val="9078722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13202B4-9DE1-4AF5-5610-E326FE8C476F}"/>
              </a:ext>
            </a:extLst>
          </p:cNvPr>
          <p:cNvSpPr txBox="1"/>
          <p:nvPr>
            <p:custDataLst>
              <p:tags r:id="rId1"/>
            </p:custDataLst>
          </p:nvPr>
        </p:nvSpPr>
        <p:spPr>
          <a:xfrm>
            <a:off x="1245108" y="719944"/>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 faire en cas d’accident de la route ?</a:t>
            </a:r>
          </a:p>
        </p:txBody>
      </p:sp>
      <p:sp>
        <p:nvSpPr>
          <p:cNvPr id="4" name="TextBox 3">
            <a:extLst>
              <a:ext uri="{FF2B5EF4-FFF2-40B4-BE49-F238E27FC236}">
                <a16:creationId xmlns:a16="http://schemas.microsoft.com/office/drawing/2014/main" id="{1D165B78-FD30-299B-9FFF-5B6057777162}"/>
              </a:ext>
            </a:extLst>
          </p:cNvPr>
          <p:cNvSpPr txBox="1"/>
          <p:nvPr>
            <p:custDataLst>
              <p:tags r:id="rId2"/>
            </p:custDataLst>
          </p:nvPr>
        </p:nvSpPr>
        <p:spPr>
          <a:xfrm>
            <a:off x="1370821" y="1427468"/>
            <a:ext cx="9450355" cy="49244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solidFill>
                  <a:srgbClr val="000000"/>
                </a:solidFill>
                <a:latin typeface="Verdana"/>
                <a:ea typeface="Calibri"/>
              </a:rPr>
              <a:t>Arrêtez le moteur et restez sur le lieu de l'accident, sauf si vous êtes en danger ou si le véhicule constitue un danger ou une entrave à la circulation</a:t>
            </a:r>
          </a:p>
          <a:p>
            <a:pPr marL="285750" indent="-285750">
              <a:spcBef>
                <a:spcPts val="600"/>
              </a:spcBef>
              <a:spcAft>
                <a:spcPts val="600"/>
              </a:spcAft>
              <a:buFont typeface="Arial" panose="020B0604020202020204" pitchFamily="34" charset="0"/>
              <a:buChar char="•"/>
            </a:pPr>
            <a:r>
              <a:rPr lang="fr-FR" sz="2000" dirty="0">
                <a:solidFill>
                  <a:srgbClr val="000000"/>
                </a:solidFill>
                <a:latin typeface="Verdana"/>
                <a:ea typeface="Calibri"/>
                <a:cs typeface="ArialMT-Identity-H"/>
              </a:rPr>
              <a:t>Activez les feux de détresse et prodiguez les premiers secours aux personnes blessées</a:t>
            </a:r>
          </a:p>
          <a:p>
            <a:pPr marL="285750" marR="0" lvl="0" indent="-285750">
              <a:spcBef>
                <a:spcPts val="600"/>
              </a:spcBef>
              <a:spcAft>
                <a:spcPts val="600"/>
              </a:spcAft>
              <a:buFont typeface="Arial" panose="020B0604020202020204" pitchFamily="34" charset="0"/>
              <a:buChar char="•"/>
            </a:pPr>
            <a:r>
              <a:rPr lang="fr-FR" sz="2000" dirty="0">
                <a:solidFill>
                  <a:srgbClr val="000000"/>
                </a:solidFill>
                <a:effectLst/>
                <a:latin typeface="Verdana"/>
                <a:ea typeface="Calibri"/>
                <a:cs typeface="ArialMT-Identity-H"/>
              </a:rPr>
              <a:t>Signalez l</a:t>
            </a:r>
            <a:r>
              <a:rPr lang="fr-FR" sz="2000" dirty="0">
                <a:solidFill>
                  <a:srgbClr val="000000"/>
                </a:solidFill>
                <a:latin typeface="Verdana"/>
                <a:ea typeface="Calibri"/>
                <a:cs typeface="ArialMT-Identity-H"/>
              </a:rPr>
              <a:t>'incident au</a:t>
            </a:r>
            <a:r>
              <a:rPr lang="fr-FR" sz="2000" dirty="0">
                <a:solidFill>
                  <a:srgbClr val="000000"/>
                </a:solidFill>
                <a:effectLst/>
                <a:latin typeface="Verdana"/>
                <a:ea typeface="Calibri"/>
                <a:cs typeface="ArialMT-Identity-H"/>
              </a:rPr>
              <a:t> bureau des Nations Unies le plus proche</a:t>
            </a:r>
          </a:p>
          <a:p>
            <a:pPr marL="285750" marR="0" lvl="0" indent="-285750">
              <a:spcBef>
                <a:spcPts val="600"/>
              </a:spcBef>
              <a:spcAft>
                <a:spcPts val="600"/>
              </a:spcAft>
              <a:buFont typeface="Arial" panose="020B0604020202020204" pitchFamily="34" charset="0"/>
              <a:buChar char="•"/>
            </a:pPr>
            <a:r>
              <a:rPr lang="fr-FR" sz="2000" dirty="0">
                <a:solidFill>
                  <a:srgbClr val="000000"/>
                </a:solidFill>
                <a:effectLst/>
                <a:latin typeface="Verdana"/>
                <a:ea typeface="Calibri"/>
                <a:cs typeface="ArialMT-Identity-H"/>
              </a:rPr>
              <a:t>Identifiez l’autre conducteur et les témoins si possible</a:t>
            </a:r>
          </a:p>
          <a:p>
            <a:pPr marL="285750" marR="0" lvl="0" indent="-285750">
              <a:spcBef>
                <a:spcPts val="600"/>
              </a:spcBef>
              <a:spcAft>
                <a:spcPts val="600"/>
              </a:spcAft>
              <a:buFont typeface="Arial" panose="020B0604020202020204" pitchFamily="34" charset="0"/>
              <a:buChar char="•"/>
            </a:pPr>
            <a:r>
              <a:rPr lang="fr-FR" sz="2000" dirty="0">
                <a:solidFill>
                  <a:srgbClr val="000000"/>
                </a:solidFill>
                <a:effectLst/>
                <a:latin typeface="Verdana"/>
                <a:ea typeface="Calibri"/>
                <a:cs typeface="ArialMT-Identity-H"/>
              </a:rPr>
              <a:t>Prenez des photos de la scène, des personnes impliquées et des dommages matériels</a:t>
            </a:r>
          </a:p>
          <a:p>
            <a:pPr marL="285750" marR="0" lvl="0" indent="-285750">
              <a:spcBef>
                <a:spcPts val="600"/>
              </a:spcBef>
              <a:spcAft>
                <a:spcPts val="600"/>
              </a:spcAft>
              <a:buFont typeface="Arial" panose="020B0604020202020204" pitchFamily="34" charset="0"/>
              <a:buChar char="•"/>
            </a:pPr>
            <a:r>
              <a:rPr lang="fr-FR" sz="2000" dirty="0">
                <a:solidFill>
                  <a:srgbClr val="000000"/>
                </a:solidFill>
                <a:latin typeface="Verdana"/>
                <a:ea typeface="Calibri"/>
                <a:cs typeface="ArialMT-Identity-H"/>
              </a:rPr>
              <a:t>Ne </a:t>
            </a:r>
            <a:r>
              <a:rPr lang="fr-FR" sz="2000" dirty="0">
                <a:solidFill>
                  <a:srgbClr val="000000"/>
                </a:solidFill>
                <a:effectLst/>
                <a:latin typeface="Verdana"/>
                <a:ea typeface="Calibri"/>
                <a:cs typeface="ArialMT-Identity-H"/>
              </a:rPr>
              <a:t>parlez de l'accident</a:t>
            </a:r>
            <a:r>
              <a:rPr lang="fr-FR" sz="2000" dirty="0">
                <a:solidFill>
                  <a:srgbClr val="000000"/>
                </a:solidFill>
                <a:latin typeface="Verdana"/>
                <a:ea typeface="Calibri"/>
                <a:cs typeface="ArialMT-Identity-H"/>
              </a:rPr>
              <a:t> qu'</a:t>
            </a:r>
            <a:r>
              <a:rPr lang="fr-FR" sz="2000" dirty="0">
                <a:solidFill>
                  <a:srgbClr val="000000"/>
                </a:solidFill>
                <a:effectLst/>
                <a:latin typeface="Verdana"/>
                <a:ea typeface="Calibri"/>
                <a:cs typeface="ArialMT-Identity-H"/>
              </a:rPr>
              <a:t>avec la police et les représentants de l'ONU</a:t>
            </a:r>
          </a:p>
          <a:p>
            <a:pPr marL="285750" indent="-285750">
              <a:spcBef>
                <a:spcPts val="600"/>
              </a:spcBef>
              <a:spcAft>
                <a:spcPts val="600"/>
              </a:spcAft>
              <a:buFont typeface="Arial" panose="020B0604020202020204" pitchFamily="34" charset="0"/>
              <a:buChar char="•"/>
            </a:pPr>
            <a:r>
              <a:rPr lang="fr-FR" sz="2000" dirty="0">
                <a:solidFill>
                  <a:srgbClr val="000000"/>
                </a:solidFill>
                <a:latin typeface="Verdana"/>
                <a:ea typeface="Calibri"/>
                <a:cs typeface="ArialMT-Identity-H"/>
              </a:rPr>
              <a:t>N'admettez aucune responsabilité, ni la vôtre, ni celle de l’ONU</a:t>
            </a:r>
          </a:p>
          <a:p>
            <a:pPr marL="285750" indent="-285750">
              <a:spcBef>
                <a:spcPts val="600"/>
              </a:spcBef>
              <a:spcAft>
                <a:spcPts val="600"/>
              </a:spcAft>
              <a:buFont typeface="Arial" panose="020B0604020202020204" pitchFamily="34" charset="0"/>
              <a:buChar char="•"/>
            </a:pPr>
            <a:endParaRPr lang="en-GB" sz="2400" dirty="0">
              <a:latin typeface="Verdana"/>
              <a:ea typeface="Verdana"/>
            </a:endParaRPr>
          </a:p>
        </p:txBody>
      </p:sp>
    </p:spTree>
    <p:extLst>
      <p:ext uri="{BB962C8B-B14F-4D97-AF65-F5344CB8AC3E}">
        <p14:creationId xmlns:p14="http://schemas.microsoft.com/office/powerpoint/2010/main" val="5912551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13202B4-9DE1-4AF5-5610-E326FE8C476F}"/>
              </a:ext>
            </a:extLst>
          </p:cNvPr>
          <p:cNvSpPr txBox="1"/>
          <p:nvPr>
            <p:custDataLst>
              <p:tags r:id="rId1"/>
            </p:custDataLst>
          </p:nvPr>
        </p:nvSpPr>
        <p:spPr>
          <a:xfrm>
            <a:off x="1245108" y="719944"/>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 faire en cas d’accident de la route</a:t>
            </a:r>
          </a:p>
        </p:txBody>
      </p:sp>
      <p:sp>
        <p:nvSpPr>
          <p:cNvPr id="4" name="TextBox 3">
            <a:extLst>
              <a:ext uri="{FF2B5EF4-FFF2-40B4-BE49-F238E27FC236}">
                <a16:creationId xmlns:a16="http://schemas.microsoft.com/office/drawing/2014/main" id="{1D165B78-FD30-299B-9FFF-5B6057777162}"/>
              </a:ext>
            </a:extLst>
          </p:cNvPr>
          <p:cNvSpPr txBox="1"/>
          <p:nvPr>
            <p:custDataLst>
              <p:tags r:id="rId2"/>
            </p:custDataLst>
          </p:nvPr>
        </p:nvSpPr>
        <p:spPr>
          <a:xfrm>
            <a:off x="1598645" y="1438354"/>
            <a:ext cx="9000000"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buClr>
                <a:srgbClr val="000000"/>
              </a:buClr>
              <a:buSzPts val="1100"/>
            </a:pPr>
            <a:r>
              <a:rPr lang="fr-FR" sz="2000" b="1" dirty="0">
                <a:latin typeface="Verdana"/>
                <a:ea typeface="Verdana"/>
                <a:cs typeface="Arial"/>
              </a:rPr>
              <a:t>Si un</a:t>
            </a:r>
            <a:r>
              <a:rPr lang="fr-FR" sz="2000" b="1" dirty="0">
                <a:solidFill>
                  <a:srgbClr val="000000"/>
                </a:solidFill>
                <a:latin typeface="Verdana"/>
                <a:ea typeface="Verdana"/>
                <a:cs typeface="ArialMT-Identity-H"/>
              </a:rPr>
              <a:t> tiers est impliqué, le personnel de</a:t>
            </a:r>
            <a:r>
              <a:rPr lang="fr-FR" sz="2000" b="1" dirty="0">
                <a:solidFill>
                  <a:srgbClr val="000000"/>
                </a:solidFill>
                <a:effectLst/>
                <a:latin typeface="Verdana"/>
                <a:ea typeface="Verdana"/>
                <a:cs typeface="ArialMT-Identity-H"/>
              </a:rPr>
              <a:t> l’ONU doit :</a:t>
            </a:r>
          </a:p>
          <a:p>
            <a:pPr marL="342900" indent="-342900">
              <a:spcBef>
                <a:spcPts val="600"/>
              </a:spcBef>
              <a:spcAft>
                <a:spcPts val="600"/>
              </a:spcAft>
              <a:buSzPct val="100000"/>
              <a:buFont typeface="Arial" panose="020B0604020202020204" pitchFamily="34" charset="0"/>
              <a:buChar char="•"/>
            </a:pPr>
            <a:r>
              <a:rPr lang="fr-FR" sz="2000" dirty="0">
                <a:solidFill>
                  <a:srgbClr val="000000"/>
                </a:solidFill>
                <a:latin typeface="Verdana"/>
                <a:ea typeface="Verdana"/>
                <a:cs typeface="ArialMT-Identity-H"/>
              </a:rPr>
              <a:t>Arrêter le véhicule et venir en aide à toutes les parties concernées, notamment en alertant la police locale et les ambulances et, s'il est formé, faire les gestes de premiers secours si aucun secouriste professionnel n'est disponible ou n'est encore arrivé sur place.</a:t>
            </a:r>
          </a:p>
          <a:p>
            <a:pPr marL="342900" indent="-342900">
              <a:spcBef>
                <a:spcPts val="600"/>
              </a:spcBef>
              <a:spcAft>
                <a:spcPts val="600"/>
              </a:spcAft>
              <a:buSzPct val="100000"/>
              <a:buFont typeface="Arial" panose="020B0604020202020204" pitchFamily="34" charset="0"/>
              <a:buChar char="•"/>
            </a:pPr>
            <a:r>
              <a:rPr lang="fr-FR" sz="2000" dirty="0">
                <a:solidFill>
                  <a:srgbClr val="000000"/>
                </a:solidFill>
                <a:latin typeface="Verdana"/>
                <a:ea typeface="Verdana"/>
                <a:cs typeface="ArialMT-Identity-H"/>
              </a:rPr>
              <a:t>Rester sur les lieux de l'</a:t>
            </a:r>
            <a:r>
              <a:rPr lang="fr-FR" sz="2000" dirty="0">
                <a:solidFill>
                  <a:srgbClr val="000000"/>
                </a:solidFill>
                <a:effectLst/>
                <a:latin typeface="Verdana"/>
                <a:ea typeface="Verdana"/>
                <a:cs typeface="ArialMT-Identity-H"/>
              </a:rPr>
              <a:t>accident</a:t>
            </a:r>
            <a:r>
              <a:rPr lang="fr-FR" sz="2000" dirty="0">
                <a:solidFill>
                  <a:srgbClr val="000000"/>
                </a:solidFill>
                <a:latin typeface="Verdana"/>
                <a:ea typeface="Verdana"/>
                <a:cs typeface="ArialMT-Identity-H"/>
              </a:rPr>
              <a:t> jusqu'à ce que la sécurité de l'ONU ou les autorités locales en décident autrement.</a:t>
            </a:r>
          </a:p>
          <a:p>
            <a:pPr marL="342900" indent="-342900">
              <a:spcBef>
                <a:spcPts val="600"/>
              </a:spcBef>
              <a:spcAft>
                <a:spcPts val="600"/>
              </a:spcAft>
              <a:buSzPct val="100000"/>
              <a:buFont typeface="Arial" panose="020B0604020202020204" pitchFamily="34" charset="0"/>
              <a:buChar char="•"/>
            </a:pPr>
            <a:r>
              <a:rPr lang="fr-FR" sz="2000" dirty="0">
                <a:solidFill>
                  <a:srgbClr val="000000"/>
                </a:solidFill>
                <a:latin typeface="Verdana"/>
                <a:ea typeface="Verdana"/>
                <a:cs typeface="ArialMT-Identity-H"/>
              </a:rPr>
              <a:t>Ces dispositions ne s'appliquent pas si, pour des raisons de gestion des risques de sécurité, une procédure différente a été mise en place sur le lieu d'affectation.</a:t>
            </a:r>
          </a:p>
        </p:txBody>
      </p:sp>
    </p:spTree>
    <p:extLst>
      <p:ext uri="{BB962C8B-B14F-4D97-AF65-F5344CB8AC3E}">
        <p14:creationId xmlns:p14="http://schemas.microsoft.com/office/powerpoint/2010/main" val="1858144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EF37F08F-7BB4-4D95-DA54-445E08F021FA}"/>
              </a:ext>
            </a:extLst>
          </p:cNvPr>
          <p:cNvGraphicFramePr>
            <a:graphicFrameLocks noGrp="1"/>
          </p:cNvGraphicFramePr>
          <p:nvPr>
            <p:custDataLst>
              <p:tags r:id="rId1"/>
            </p:custDataLst>
            <p:extLst>
              <p:ext uri="{D42A27DB-BD31-4B8C-83A1-F6EECF244321}">
                <p14:modId xmlns:p14="http://schemas.microsoft.com/office/powerpoint/2010/main" val="3519941730"/>
              </p:ext>
            </p:extLst>
          </p:nvPr>
        </p:nvGraphicFramePr>
        <p:xfrm>
          <a:off x="1596000" y="694440"/>
          <a:ext cx="8999999" cy="546912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540000">
                <a:tc>
                  <a:txBody>
                    <a:bodyPr/>
                    <a:lstStyle/>
                    <a:p>
                      <a:pPr algn="ctr">
                        <a:spcBef>
                          <a:spcPts val="600"/>
                        </a:spcBef>
                        <a:spcAft>
                          <a:spcPts val="600"/>
                        </a:spcAft>
                      </a:pPr>
                      <a:r>
                        <a:rPr lang="fr-FR" sz="2000" noProof="0" dirty="0">
                          <a:solidFill>
                            <a:srgbClr val="0055A5"/>
                          </a:solidFill>
                          <a:latin typeface="Verdana" panose="020B0604030504040204" pitchFamily="34" charset="0"/>
                          <a:ea typeface="Verdana" panose="020B0604030504040204" pitchFamily="34" charset="0"/>
                        </a:rPr>
                        <a:t>Objectifs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285750" indent="-285750">
                        <a:spcBef>
                          <a:spcPts val="600"/>
                        </a:spcBef>
                        <a:spcAft>
                          <a:spcPts val="600"/>
                        </a:spcAft>
                        <a:buFont typeface="Arial" panose="020B0604020202020204" pitchFamily="34" charset="0"/>
                        <a:buChar char="•"/>
                      </a:pPr>
                      <a:r>
                        <a:rPr lang="fr-FR" sz="2000" noProof="0" dirty="0">
                          <a:solidFill>
                            <a:schemeClr val="dk1"/>
                          </a:solidFill>
                          <a:effectLst/>
                          <a:latin typeface="Verdana"/>
                          <a:ea typeface="Verdana"/>
                          <a:cs typeface="+mn-cs"/>
                        </a:rPr>
                        <a:t>Préparer le personnel à conduire en toute sécurité dans le cadre des opérations de maintien de la paix des Nations Unies et fournir des informations sur les règles, les réglementations et les attentes relatives à l'utilisation et au contrôle des véhicules de l’ONU</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l" rtl="0">
                        <a:spcBef>
                          <a:spcPts val="600"/>
                        </a:spcBef>
                        <a:spcAft>
                          <a:spcPts val="600"/>
                        </a:spcAft>
                      </a:pPr>
                      <a:endParaRPr lang="fr-FR" sz="2000" b="1" noProof="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540000">
                <a:tc>
                  <a:txBody>
                    <a:bodyPr/>
                    <a:lstStyle/>
                    <a:p>
                      <a:pPr algn="ctr">
                        <a:spcBef>
                          <a:spcPts val="600"/>
                        </a:spcBef>
                        <a:spcAft>
                          <a:spcPts val="600"/>
                        </a:spcAft>
                      </a:pPr>
                      <a:r>
                        <a:rPr lang="fr-FR" sz="2000" b="1" noProof="0" dirty="0">
                          <a:solidFill>
                            <a:srgbClr val="0055A5"/>
                          </a:solidFill>
                          <a:latin typeface="Verdana" panose="020B0604030504040204" pitchFamily="34" charset="0"/>
                          <a:ea typeface="Verdana" panose="020B0604030504040204" pitchFamily="34" charset="0"/>
                        </a:rPr>
                        <a:t>Pertinence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342900" indent="-342900">
                        <a:spcBef>
                          <a:spcPts val="600"/>
                        </a:spcBef>
                        <a:spcAft>
                          <a:spcPts val="600"/>
                        </a:spcAft>
                        <a:buFont typeface="Arial" panose="020B0604020202020204" pitchFamily="34" charset="0"/>
                        <a:buChar char="•"/>
                      </a:pPr>
                      <a:r>
                        <a:rPr lang="fr-FR" sz="2000" noProof="0" dirty="0">
                          <a:latin typeface="Verdana"/>
                          <a:ea typeface="Verdana"/>
                        </a:rPr>
                        <a:t>Le personnel du maintien de la paix qui conduit des véhicules fournis par l’ONU doivent respecter les règles et réglementations relatives à leur utilisation. Une meilleure sensibilisation crée un environnement plus sûr. </a:t>
                      </a:r>
                    </a:p>
                    <a:p>
                      <a:pPr marL="342900" indent="-342900">
                        <a:spcBef>
                          <a:spcPts val="600"/>
                        </a:spcBef>
                        <a:spcAft>
                          <a:spcPts val="600"/>
                        </a:spcAft>
                        <a:buFont typeface="Arial" panose="020B0604020202020204" pitchFamily="34" charset="0"/>
                        <a:buChar char="•"/>
                      </a:pPr>
                      <a:r>
                        <a:rPr lang="fr-FR" sz="2000" noProof="0" dirty="0">
                          <a:latin typeface="Verdana"/>
                          <a:ea typeface="Verdana"/>
                        </a:rPr>
                        <a:t>La sécurité routière réduit le nombre d'accidents de la route et les décès, les blessures et les coûts qui y sont associés. Elle crée également des environnements plus sûrs pour le personnel et tous les usagers de la route.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13202B4-9DE1-4AF5-5610-E326FE8C476F}"/>
              </a:ext>
            </a:extLst>
          </p:cNvPr>
          <p:cNvSpPr txBox="1"/>
          <p:nvPr>
            <p:custDataLst>
              <p:tags r:id="rId1"/>
            </p:custDataLst>
          </p:nvPr>
        </p:nvSpPr>
        <p:spPr>
          <a:xfrm>
            <a:off x="1245108" y="649109"/>
            <a:ext cx="9701783"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Déclaration des accidents de la route</a:t>
            </a:r>
          </a:p>
          <a:p>
            <a:pPr algn="ctr"/>
            <a:r>
              <a:rPr lang="fr-FR" sz="2000" b="1" dirty="0">
                <a:solidFill>
                  <a:srgbClr val="0055A5"/>
                </a:solidFill>
                <a:latin typeface="Verdana"/>
                <a:ea typeface="Verdana"/>
              </a:rPr>
              <a:t>et des incidents impliquant des véhicules</a:t>
            </a:r>
          </a:p>
        </p:txBody>
      </p:sp>
      <p:sp>
        <p:nvSpPr>
          <p:cNvPr id="4" name="TextBox 3">
            <a:extLst>
              <a:ext uri="{FF2B5EF4-FFF2-40B4-BE49-F238E27FC236}">
                <a16:creationId xmlns:a16="http://schemas.microsoft.com/office/drawing/2014/main" id="{1D165B78-FD30-299B-9FFF-5B6057777162}"/>
              </a:ext>
            </a:extLst>
          </p:cNvPr>
          <p:cNvSpPr txBox="1"/>
          <p:nvPr>
            <p:custDataLst>
              <p:tags r:id="rId2"/>
            </p:custDataLst>
          </p:nvPr>
        </p:nvSpPr>
        <p:spPr>
          <a:xfrm>
            <a:off x="1642188" y="1666954"/>
            <a:ext cx="9178212"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Clr>
                <a:srgbClr val="000000"/>
              </a:buClr>
              <a:buSzPct val="100000"/>
              <a:buFont typeface="Symbol" panose="05050102010706020507" pitchFamily="18" charset="2"/>
              <a:buChar char=""/>
            </a:pPr>
            <a:r>
              <a:rPr lang="fr-FR" sz="2000" dirty="0">
                <a:solidFill>
                  <a:srgbClr val="000000"/>
                </a:solidFill>
                <a:effectLst/>
                <a:latin typeface="Verdana"/>
                <a:ea typeface="Calibri"/>
                <a:cs typeface="ArialMT-Identity-H"/>
              </a:rPr>
              <a:t>Remettez immédiatement (ou</a:t>
            </a:r>
            <a:r>
              <a:rPr lang="fr-FR" sz="2000" dirty="0">
                <a:solidFill>
                  <a:srgbClr val="000000"/>
                </a:solidFill>
                <a:latin typeface="Verdana"/>
                <a:ea typeface="Calibri"/>
                <a:cs typeface="ArialMT-Identity-H"/>
              </a:rPr>
              <a:t>, si ce n'est pas possible, </a:t>
            </a:r>
            <a:r>
              <a:rPr lang="fr-FR" sz="2000" dirty="0">
                <a:solidFill>
                  <a:srgbClr val="000000"/>
                </a:solidFill>
                <a:effectLst/>
                <a:latin typeface="Verdana"/>
                <a:ea typeface="Calibri"/>
                <a:cs typeface="ArialMT-Identity-H"/>
              </a:rPr>
              <a:t>dans les 24 heures) votre rapport d'incident ou d’AR aux autorités compétentes chargées de l'enquête,</a:t>
            </a:r>
          </a:p>
          <a:p>
            <a:pPr marL="342900" indent="-342900">
              <a:spcBef>
                <a:spcPts val="600"/>
              </a:spcBef>
              <a:spcAft>
                <a:spcPts val="600"/>
              </a:spcAft>
              <a:buClr>
                <a:srgbClr val="000000"/>
              </a:buClr>
              <a:buSzPct val="100000"/>
              <a:buFont typeface="Symbol" panose="05050102010706020507" pitchFamily="18" charset="2"/>
              <a:buChar char=""/>
            </a:pPr>
            <a:r>
              <a:rPr lang="fr-FR" sz="2000" dirty="0">
                <a:solidFill>
                  <a:srgbClr val="000000"/>
                </a:solidFill>
                <a:latin typeface="Verdana"/>
                <a:ea typeface="Calibri"/>
                <a:cs typeface="ArialMT-Identity-H"/>
              </a:rPr>
              <a:t>Présentez les véhicules de l’ONU impliqués dans des accidents de la route et des </a:t>
            </a:r>
            <a:r>
              <a:rPr lang="fr-FR" sz="2000" dirty="0">
                <a:solidFill>
                  <a:srgbClr val="000000"/>
                </a:solidFill>
                <a:effectLst/>
                <a:latin typeface="Verdana"/>
                <a:ea typeface="Calibri"/>
                <a:cs typeface="ArialMT-Identity-H"/>
              </a:rPr>
              <a:t>incidents dans les 24</a:t>
            </a:r>
            <a:r>
              <a:rPr lang="fr-FR" sz="2000" dirty="0">
                <a:solidFill>
                  <a:srgbClr val="000000"/>
                </a:solidFill>
                <a:latin typeface="Verdana"/>
                <a:ea typeface="Calibri"/>
                <a:cs typeface="ArialMT-Identity-H"/>
              </a:rPr>
              <a:t> heures au bureau des transports pour </a:t>
            </a:r>
            <a:r>
              <a:rPr lang="fr-FR" sz="2000" dirty="0">
                <a:solidFill>
                  <a:srgbClr val="000000"/>
                </a:solidFill>
                <a:effectLst/>
                <a:latin typeface="Verdana"/>
                <a:ea typeface="Calibri"/>
                <a:cs typeface="ArialMT-Identity-H"/>
              </a:rPr>
              <a:t>inspection.</a:t>
            </a:r>
          </a:p>
          <a:p>
            <a:pPr marL="342900" indent="-342900">
              <a:spcBef>
                <a:spcPts val="600"/>
              </a:spcBef>
              <a:spcAft>
                <a:spcPts val="600"/>
              </a:spcAft>
              <a:buClr>
                <a:srgbClr val="000000"/>
              </a:buClr>
              <a:buSzPct val="100000"/>
              <a:buFont typeface="Symbol" panose="05050102010706020507" pitchFamily="18" charset="2"/>
              <a:buChar char=""/>
            </a:pPr>
            <a:r>
              <a:rPr lang="fr-FR" sz="2000" dirty="0">
                <a:solidFill>
                  <a:srgbClr val="000000"/>
                </a:solidFill>
                <a:effectLst/>
                <a:latin typeface="Verdana"/>
                <a:ea typeface="Calibri"/>
                <a:cs typeface="ArialMT-Identity-H"/>
              </a:rPr>
              <a:t>Utilisez le formulaire </a:t>
            </a:r>
            <a:r>
              <a:rPr lang="fr-FR" sz="2000" dirty="0">
                <a:solidFill>
                  <a:srgbClr val="000000"/>
                </a:solidFill>
                <a:latin typeface="Verdana"/>
                <a:ea typeface="Calibri"/>
                <a:cs typeface="ArialMT-Identity-H"/>
              </a:rPr>
              <a:t>standard de </a:t>
            </a:r>
            <a:r>
              <a:rPr lang="fr-FR" sz="2000" dirty="0">
                <a:solidFill>
                  <a:srgbClr val="000000"/>
                </a:solidFill>
                <a:effectLst/>
                <a:latin typeface="Verdana"/>
                <a:ea typeface="Calibri"/>
                <a:cs typeface="ArialMT-Identity-H"/>
              </a:rPr>
              <a:t>Déclaration d’accident et d’incident.</a:t>
            </a:r>
            <a:r>
              <a:rPr lang="fr-FR" sz="2000" dirty="0">
                <a:solidFill>
                  <a:srgbClr val="000000"/>
                </a:solidFill>
                <a:latin typeface="Verdana"/>
                <a:ea typeface="Calibri"/>
                <a:cs typeface="ArialMT-Identity-H"/>
              </a:rPr>
              <a:t> Une copie peut être obtenue auprès du bureau des transports et de la sécurité de l'ONU. </a:t>
            </a:r>
          </a:p>
        </p:txBody>
      </p:sp>
    </p:spTree>
    <p:extLst>
      <p:ext uri="{BB962C8B-B14F-4D97-AF65-F5344CB8AC3E}">
        <p14:creationId xmlns:p14="http://schemas.microsoft.com/office/powerpoint/2010/main" val="3669724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5AA8ACE-757B-07E7-F778-F6F18E3BE354}"/>
              </a:ext>
            </a:extLst>
          </p:cNvPr>
          <p:cNvSpPr txBox="1"/>
          <p:nvPr>
            <p:custDataLst>
              <p:tags r:id="rId1"/>
            </p:custDataLst>
          </p:nvPr>
        </p:nvSpPr>
        <p:spPr>
          <a:xfrm>
            <a:off x="1245108" y="705813"/>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Catégories d'infractions </a:t>
            </a:r>
          </a:p>
        </p:txBody>
      </p:sp>
      <p:sp>
        <p:nvSpPr>
          <p:cNvPr id="3" name="TextBox 2">
            <a:extLst>
              <a:ext uri="{FF2B5EF4-FFF2-40B4-BE49-F238E27FC236}">
                <a16:creationId xmlns:a16="http://schemas.microsoft.com/office/drawing/2014/main" id="{1865ACE7-4EF0-ABF5-19C8-9A9A161DFDB8}"/>
              </a:ext>
            </a:extLst>
          </p:cNvPr>
          <p:cNvSpPr txBox="1"/>
          <p:nvPr>
            <p:custDataLst>
              <p:tags r:id="rId2"/>
            </p:custDataLst>
          </p:nvPr>
        </p:nvSpPr>
        <p:spPr>
          <a:xfrm>
            <a:off x="1598645" y="1438354"/>
            <a:ext cx="9000000" cy="45550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dirty="0">
                <a:latin typeface="Verdana"/>
                <a:ea typeface="Verdana"/>
              </a:rPr>
              <a:t>Les règles des Nations Unies identifient trois catégories d'infractions applicables à la conduite et à la sécurité routière. </a:t>
            </a:r>
          </a:p>
          <a:p>
            <a:pPr>
              <a:spcBef>
                <a:spcPts val="600"/>
              </a:spcBef>
              <a:spcAft>
                <a:spcPts val="600"/>
              </a:spcAft>
            </a:pPr>
            <a:r>
              <a:rPr lang="fr-FR" sz="2000" b="1" dirty="0">
                <a:latin typeface="Verdana"/>
                <a:ea typeface="Verdana"/>
              </a:rPr>
              <a:t>Infractions de catégorie 1 :</a:t>
            </a:r>
          </a:p>
          <a:p>
            <a:pPr marL="285750" indent="-285750">
              <a:spcBef>
                <a:spcPts val="600"/>
              </a:spcBef>
              <a:spcAft>
                <a:spcPts val="600"/>
              </a:spcAft>
              <a:buFont typeface="Arial" panose="020B0604020202020204" pitchFamily="34" charset="0"/>
              <a:buChar char="•"/>
            </a:pPr>
            <a:r>
              <a:rPr lang="fr-FR" sz="2000" dirty="0">
                <a:latin typeface="Verdana"/>
                <a:ea typeface="Verdana"/>
              </a:rPr>
              <a:t>Non-respect des instructions de l'ONU concernant l'utilisation et la sécurité des véhicules de l'ONU telles que décrites dans le Manuel</a:t>
            </a:r>
          </a:p>
          <a:p>
            <a:pPr marL="285750" indent="-285750">
              <a:spcBef>
                <a:spcPts val="600"/>
              </a:spcBef>
              <a:spcAft>
                <a:spcPts val="600"/>
              </a:spcAft>
              <a:buFont typeface="Arial" panose="020B0604020202020204" pitchFamily="34" charset="0"/>
              <a:buChar char="•"/>
            </a:pPr>
            <a:r>
              <a:rPr lang="fr-FR" sz="2000" dirty="0">
                <a:latin typeface="Verdana"/>
                <a:ea typeface="Verdana"/>
              </a:rPr>
              <a:t>Non-respect des autres règles et réglementations locales en matière de circulation routière</a:t>
            </a:r>
          </a:p>
          <a:p>
            <a:pPr marL="285750" indent="-285750">
              <a:spcBef>
                <a:spcPts val="600"/>
              </a:spcBef>
              <a:spcAft>
                <a:spcPts val="600"/>
              </a:spcAft>
              <a:buFont typeface="Arial" panose="020B0604020202020204" pitchFamily="34" charset="0"/>
              <a:buChar char="•"/>
            </a:pPr>
            <a:r>
              <a:rPr lang="fr-FR" sz="2000" dirty="0">
                <a:latin typeface="Verdana"/>
                <a:ea typeface="Verdana"/>
              </a:rPr>
              <a:t>Conduite imprudente</a:t>
            </a:r>
          </a:p>
          <a:p>
            <a:pPr marL="285750" indent="-285750">
              <a:spcBef>
                <a:spcPts val="600"/>
              </a:spcBef>
              <a:spcAft>
                <a:spcPts val="600"/>
              </a:spcAft>
              <a:buFont typeface="Arial" panose="020B0604020202020204" pitchFamily="34" charset="0"/>
              <a:buChar char="•"/>
            </a:pPr>
            <a:r>
              <a:rPr lang="fr-FR" sz="2000" dirty="0">
                <a:latin typeface="Verdana"/>
                <a:ea typeface="Verdana"/>
              </a:rPr>
              <a:t>Causer une usure déraisonnable de l'équipement</a:t>
            </a:r>
          </a:p>
          <a:p>
            <a:pPr marL="285750" indent="-285750">
              <a:spcBef>
                <a:spcPts val="600"/>
              </a:spcBef>
              <a:spcAft>
                <a:spcPts val="600"/>
              </a:spcAft>
              <a:buFont typeface="Arial" panose="020B0604020202020204" pitchFamily="34" charset="0"/>
              <a:buChar char="•"/>
            </a:pPr>
            <a:r>
              <a:rPr lang="fr-FR" sz="2000" dirty="0">
                <a:latin typeface="Verdana"/>
                <a:ea typeface="Verdana"/>
              </a:rPr>
              <a:t>Non-port de la ceinture de sécurité</a:t>
            </a:r>
          </a:p>
          <a:p>
            <a:pPr marL="285750" indent="-285750">
              <a:spcBef>
                <a:spcPts val="600"/>
              </a:spcBef>
              <a:spcAft>
                <a:spcPts val="600"/>
              </a:spcAft>
              <a:buFont typeface="Arial" panose="020B0604020202020204" pitchFamily="34" charset="0"/>
              <a:buChar char="•"/>
            </a:pPr>
            <a:r>
              <a:rPr lang="fr-FR" sz="2000" dirty="0">
                <a:latin typeface="Verdana"/>
                <a:ea typeface="Verdana"/>
              </a:rPr>
              <a:t>Dépassement des limites de vitesse de plus de 20 km/h.</a:t>
            </a:r>
          </a:p>
        </p:txBody>
      </p:sp>
    </p:spTree>
    <p:extLst>
      <p:ext uri="{BB962C8B-B14F-4D97-AF65-F5344CB8AC3E}">
        <p14:creationId xmlns:p14="http://schemas.microsoft.com/office/powerpoint/2010/main" val="29369759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5CEC24-898E-7DDD-8F86-0A8E501E207B}"/>
              </a:ext>
            </a:extLst>
          </p:cNvPr>
          <p:cNvSpPr txBox="1"/>
          <p:nvPr>
            <p:custDataLst>
              <p:tags r:id="rId1"/>
            </p:custDataLst>
          </p:nvPr>
        </p:nvSpPr>
        <p:spPr>
          <a:xfrm>
            <a:off x="1598645" y="1438354"/>
            <a:ext cx="9000000" cy="35702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Infractions de catégorie 2 :</a:t>
            </a:r>
          </a:p>
          <a:p>
            <a:pPr marL="285750" indent="-285750">
              <a:spcBef>
                <a:spcPts val="600"/>
              </a:spcBef>
              <a:spcAft>
                <a:spcPts val="600"/>
              </a:spcAft>
              <a:buFont typeface="Arial" panose="020B0604020202020204" pitchFamily="34" charset="0"/>
              <a:buChar char="•"/>
            </a:pPr>
            <a:r>
              <a:rPr lang="fr-FR" dirty="0">
                <a:latin typeface="Verdana" panose="020B0604030504040204" pitchFamily="34" charset="0"/>
                <a:ea typeface="Verdana" panose="020B0604030504040204" pitchFamily="34" charset="0"/>
              </a:rPr>
              <a:t>Provoquer un incident mineur (collision)</a:t>
            </a:r>
          </a:p>
          <a:p>
            <a:pPr marL="742950" lvl="1" indent="-285750">
              <a:spcBef>
                <a:spcPts val="600"/>
              </a:spcBef>
              <a:spcAft>
                <a:spcPts val="600"/>
              </a:spcAft>
              <a:buFontTx/>
              <a:buChar char="‒"/>
            </a:pPr>
            <a:r>
              <a:rPr lang="fr-FR" dirty="0">
                <a:latin typeface="Verdana" panose="020B0604030504040204" pitchFamily="34" charset="0"/>
                <a:ea typeface="Verdana" panose="020B0604030504040204" pitchFamily="34" charset="0"/>
              </a:rPr>
              <a:t>L'incident aurait pu être évité</a:t>
            </a:r>
          </a:p>
          <a:p>
            <a:pPr marL="742950" lvl="1" indent="-285750">
              <a:spcBef>
                <a:spcPts val="600"/>
              </a:spcBef>
              <a:spcAft>
                <a:spcPts val="600"/>
              </a:spcAft>
              <a:buFontTx/>
              <a:buChar char="‒"/>
            </a:pPr>
            <a:r>
              <a:rPr lang="fr-FR" dirty="0">
                <a:latin typeface="Verdana"/>
                <a:ea typeface="Verdana"/>
              </a:rPr>
              <a:t>L</a:t>
            </a:r>
            <a:r>
              <a:rPr lang="fr-FR" dirty="0">
                <a:effectLst/>
                <a:latin typeface="Verdana"/>
                <a:ea typeface="Verdana"/>
              </a:rPr>
              <a:t>'incident a été </a:t>
            </a:r>
            <a:r>
              <a:rPr lang="fr-FR" dirty="0">
                <a:latin typeface="Verdana"/>
                <a:ea typeface="Verdana"/>
              </a:rPr>
              <a:t>causé par</a:t>
            </a:r>
            <a:r>
              <a:rPr lang="fr-FR" dirty="0">
                <a:effectLst/>
                <a:latin typeface="Verdana"/>
                <a:ea typeface="Verdana"/>
              </a:rPr>
              <a:t> un écart volontaire, une erreur, une incompétence ou un moment d’inattention du conducteur, tel que l'établit l'analyse de l'incident</a:t>
            </a:r>
          </a:p>
          <a:p>
            <a:pPr marL="285750" indent="-285750">
              <a:spcBef>
                <a:spcPts val="600"/>
              </a:spcBef>
              <a:spcAft>
                <a:spcPts val="600"/>
              </a:spcAft>
              <a:buFont typeface="Arial" panose="020B0604020202020204" pitchFamily="34" charset="0"/>
              <a:buChar char="•"/>
            </a:pPr>
            <a:r>
              <a:rPr lang="fr-FR" dirty="0">
                <a:latin typeface="Verdana" panose="020B0604030504040204" pitchFamily="34" charset="0"/>
                <a:ea typeface="Verdana" panose="020B0604030504040204" pitchFamily="34" charset="0"/>
              </a:rPr>
              <a:t>N’entraîne pas de blessures ou de dommages matériels mineurs</a:t>
            </a:r>
          </a:p>
          <a:p>
            <a:pPr marL="285750" indent="-285750">
              <a:spcBef>
                <a:spcPts val="600"/>
              </a:spcBef>
              <a:spcAft>
                <a:spcPts val="600"/>
              </a:spcAft>
              <a:buFont typeface="Arial" panose="020B0604020202020204" pitchFamily="34" charset="0"/>
              <a:buChar char="•"/>
            </a:pPr>
            <a:r>
              <a:rPr lang="fr-FR" dirty="0">
                <a:latin typeface="Verdana"/>
                <a:ea typeface="Verdana"/>
              </a:rPr>
              <a:t>Dépassement de la vitesse maximale autorisée de plus de 20 km/h</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
        <p:nvSpPr>
          <p:cNvPr id="7" name="TextBox 6">
            <a:extLst>
              <a:ext uri="{FF2B5EF4-FFF2-40B4-BE49-F238E27FC236}">
                <a16:creationId xmlns:a16="http://schemas.microsoft.com/office/drawing/2014/main" id="{4086F9F6-C6DC-9A79-1621-939AE6DE081E}"/>
              </a:ext>
            </a:extLst>
          </p:cNvPr>
          <p:cNvSpPr txBox="1"/>
          <p:nvPr>
            <p:custDataLst>
              <p:tags r:id="rId2"/>
            </p:custDataLst>
          </p:nvPr>
        </p:nvSpPr>
        <p:spPr>
          <a:xfrm>
            <a:off x="1245108" y="705813"/>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Catégories d'infractions </a:t>
            </a:r>
          </a:p>
        </p:txBody>
      </p:sp>
    </p:spTree>
    <p:extLst>
      <p:ext uri="{BB962C8B-B14F-4D97-AF65-F5344CB8AC3E}">
        <p14:creationId xmlns:p14="http://schemas.microsoft.com/office/powerpoint/2010/main" val="42943630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84B137-8241-363B-2931-42839DE87790}"/>
              </a:ext>
            </a:extLst>
          </p:cNvPr>
          <p:cNvSpPr txBox="1"/>
          <p:nvPr>
            <p:custDataLst>
              <p:tags r:id="rId1"/>
            </p:custDataLst>
          </p:nvPr>
        </p:nvSpPr>
        <p:spPr>
          <a:xfrm>
            <a:off x="925285" y="1285954"/>
            <a:ext cx="10341428" cy="541686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Infractions de catégorie 3 : </a:t>
            </a:r>
          </a:p>
          <a:p>
            <a:pPr marL="285750" lvl="0" indent="-285750">
              <a:spcBef>
                <a:spcPts val="600"/>
              </a:spcBef>
              <a:spcAft>
                <a:spcPts val="600"/>
              </a:spcAft>
              <a:buFont typeface="Arial"/>
              <a:buChar char="•"/>
            </a:pPr>
            <a:r>
              <a:rPr lang="fr-FR" dirty="0">
                <a:latin typeface="Verdana"/>
                <a:ea typeface="Verdana"/>
              </a:rPr>
              <a:t>Provoquer un </a:t>
            </a:r>
            <a:r>
              <a:rPr lang="fr-FR" sz="1800" dirty="0">
                <a:effectLst/>
                <a:latin typeface="Verdana"/>
                <a:ea typeface="Verdana"/>
              </a:rPr>
              <a:t>incident modéré,</a:t>
            </a:r>
            <a:r>
              <a:rPr lang="fr-FR" dirty="0">
                <a:latin typeface="Verdana"/>
                <a:ea typeface="Verdana"/>
              </a:rPr>
              <a:t> grave ou très grave (collision</a:t>
            </a:r>
            <a:r>
              <a:rPr lang="fr-FR" sz="1800" dirty="0">
                <a:effectLst/>
                <a:latin typeface="Verdana"/>
                <a:ea typeface="Verdana"/>
              </a:rPr>
              <a:t> </a:t>
            </a:r>
          </a:p>
          <a:p>
            <a:pPr marL="742950" lvl="1" indent="-285750">
              <a:spcBef>
                <a:spcPts val="600"/>
              </a:spcBef>
              <a:spcAft>
                <a:spcPts val="600"/>
              </a:spcAft>
              <a:buFontTx/>
              <a:buChar char="‒"/>
            </a:pPr>
            <a:r>
              <a:rPr lang="fr-FR" dirty="0">
                <a:effectLst/>
                <a:latin typeface="Verdana" panose="020B0604030504040204" pitchFamily="34" charset="0"/>
                <a:ea typeface="Verdana" panose="020B0604030504040204" pitchFamily="34" charset="0"/>
              </a:rPr>
              <a:t>Le conducteur de l'ONU est partiellement ou totalement responsable</a:t>
            </a:r>
          </a:p>
          <a:p>
            <a:pPr marL="742950" lvl="1" indent="-285750">
              <a:spcBef>
                <a:spcPts val="600"/>
              </a:spcBef>
              <a:spcAft>
                <a:spcPts val="600"/>
              </a:spcAft>
              <a:buFontTx/>
              <a:buChar char="‒"/>
            </a:pPr>
            <a:r>
              <a:rPr lang="fr-FR" dirty="0">
                <a:latin typeface="Verdana"/>
                <a:ea typeface="Verdana"/>
              </a:rPr>
              <a:t>L'incident était évitable et a été causé par</a:t>
            </a:r>
            <a:r>
              <a:rPr lang="fr-FR" dirty="0">
                <a:effectLst/>
                <a:latin typeface="Verdana"/>
                <a:ea typeface="Verdana"/>
              </a:rPr>
              <a:t> un écart volontaire, une erreur, une incompétence ou un moment d’inattention du conducteur, tel que l'établit l'analyse de l'incident</a:t>
            </a:r>
          </a:p>
          <a:p>
            <a:pPr marL="285750" lvl="0" indent="-285750">
              <a:spcBef>
                <a:spcPts val="600"/>
              </a:spcBef>
              <a:spcAft>
                <a:spcPts val="600"/>
              </a:spcAft>
              <a:buFont typeface="Arial"/>
              <a:buChar char="•"/>
            </a:pPr>
            <a:r>
              <a:rPr lang="fr-FR" dirty="0">
                <a:latin typeface="Verdana"/>
                <a:ea typeface="Verdana"/>
              </a:rPr>
              <a:t>Entraîne des blessures modérées, graves, critiques ou mortelles ou des dommages matériels modérés, importants ou graves</a:t>
            </a:r>
          </a:p>
          <a:p>
            <a:pPr marL="285750" lvl="0" indent="-285750">
              <a:spcBef>
                <a:spcPts val="600"/>
              </a:spcBef>
              <a:spcAft>
                <a:spcPts val="600"/>
              </a:spcAft>
              <a:buFont typeface="Arial"/>
              <a:buChar char="•"/>
            </a:pPr>
            <a:r>
              <a:rPr lang="fr-FR" sz="1800" dirty="0">
                <a:effectLst/>
                <a:latin typeface="Verdana"/>
                <a:ea typeface="Verdana"/>
              </a:rPr>
              <a:t>Conduite sous l’influence des drogues ou de l’alcool</a:t>
            </a:r>
          </a:p>
          <a:p>
            <a:pPr marL="285750" lvl="0" indent="-285750">
              <a:spcBef>
                <a:spcPts val="600"/>
              </a:spcBef>
              <a:spcAft>
                <a:spcPts val="600"/>
              </a:spcAft>
              <a:buFont typeface="Arial"/>
              <a:buChar char="•"/>
            </a:pPr>
            <a:r>
              <a:rPr lang="fr-FR" sz="1800" dirty="0">
                <a:effectLst/>
                <a:latin typeface="Verdana"/>
                <a:ea typeface="Verdana"/>
              </a:rPr>
              <a:t>Conduite sans permis (et donc n'être ni formé ni autorisé à conduire le véhicule)</a:t>
            </a:r>
          </a:p>
          <a:p>
            <a:pPr marL="285750" lvl="0" indent="-285750">
              <a:spcBef>
                <a:spcPts val="600"/>
              </a:spcBef>
              <a:spcAft>
                <a:spcPts val="600"/>
              </a:spcAft>
              <a:buFont typeface="Arial"/>
              <a:buChar char="•"/>
            </a:pPr>
            <a:r>
              <a:rPr lang="fr-FR" sz="1800" dirty="0">
                <a:effectLst/>
                <a:latin typeface="Verdana"/>
                <a:ea typeface="Verdana"/>
              </a:rPr>
              <a:t>Absence de déclaration d'un incident ou fausse déclaration intentionnelle d'un incident</a:t>
            </a:r>
          </a:p>
          <a:p>
            <a:pPr marL="285750" indent="-285750">
              <a:spcBef>
                <a:spcPts val="600"/>
              </a:spcBef>
              <a:spcAft>
                <a:spcPts val="600"/>
              </a:spcAft>
              <a:buFont typeface="Arial"/>
              <a:buChar char="•"/>
            </a:pPr>
            <a:r>
              <a:rPr lang="fr-FR" dirty="0">
                <a:latin typeface="Verdana"/>
                <a:ea typeface="Verdana"/>
              </a:rPr>
              <a:t>Avoir commis cinq fois un excès de vitesse</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
        <p:nvSpPr>
          <p:cNvPr id="6" name="TextBox 5">
            <a:extLst>
              <a:ext uri="{FF2B5EF4-FFF2-40B4-BE49-F238E27FC236}">
                <a16:creationId xmlns:a16="http://schemas.microsoft.com/office/drawing/2014/main" id="{5FF84EF1-D03C-6DA4-F666-E628E0CBA12A}"/>
              </a:ext>
            </a:extLst>
          </p:cNvPr>
          <p:cNvSpPr txBox="1"/>
          <p:nvPr>
            <p:custDataLst>
              <p:tags r:id="rId2"/>
            </p:custDataLst>
          </p:nvPr>
        </p:nvSpPr>
        <p:spPr>
          <a:xfrm>
            <a:off x="1245108" y="705813"/>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Catégories d'infractions </a:t>
            </a:r>
          </a:p>
        </p:txBody>
      </p:sp>
    </p:spTree>
    <p:extLst>
      <p:ext uri="{BB962C8B-B14F-4D97-AF65-F5344CB8AC3E}">
        <p14:creationId xmlns:p14="http://schemas.microsoft.com/office/powerpoint/2010/main" val="15355477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84B137-8241-363B-2931-42839DE87790}"/>
              </a:ext>
            </a:extLst>
          </p:cNvPr>
          <p:cNvSpPr txBox="1"/>
          <p:nvPr>
            <p:custDataLst>
              <p:tags r:id="rId1"/>
            </p:custDataLst>
          </p:nvPr>
        </p:nvSpPr>
        <p:spPr>
          <a:xfrm>
            <a:off x="1598645" y="1438354"/>
            <a:ext cx="9000000" cy="486287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dirty="0">
                <a:latin typeface="Verdana"/>
                <a:ea typeface="Verdana"/>
              </a:rPr>
              <a:t>Le non-respect de ces règles et règlements peut entraîner de graves conséquences : </a:t>
            </a:r>
          </a:p>
          <a:p>
            <a:pPr>
              <a:spcBef>
                <a:spcPts val="600"/>
              </a:spcBef>
              <a:spcAft>
                <a:spcPts val="600"/>
              </a:spcAft>
            </a:pPr>
            <a:r>
              <a:rPr lang="fr-FR" sz="2000" dirty="0">
                <a:latin typeface="Verdana"/>
                <a:ea typeface="Verdana"/>
              </a:rPr>
              <a:t>Vous pouvez être : </a:t>
            </a:r>
          </a:p>
          <a:p>
            <a:pPr marL="542925" indent="-342900">
              <a:spcBef>
                <a:spcPts val="600"/>
              </a:spcBef>
              <a:spcAft>
                <a:spcPts val="600"/>
              </a:spcAft>
              <a:buFont typeface="Arial" panose="020B0604020202020204" pitchFamily="34" charset="0"/>
              <a:buChar char="•"/>
            </a:pPr>
            <a:r>
              <a:rPr lang="fr-FR" sz="2000" dirty="0">
                <a:latin typeface="Verdana"/>
                <a:ea typeface="Verdana"/>
              </a:rPr>
              <a:t>Passible de sanctions administratives et disciplinaires</a:t>
            </a:r>
          </a:p>
          <a:p>
            <a:pPr marL="542925" indent="-342900">
              <a:spcBef>
                <a:spcPts val="600"/>
              </a:spcBef>
              <a:spcAft>
                <a:spcPts val="600"/>
              </a:spcAft>
              <a:buFont typeface="Arial" panose="020B0604020202020204" pitchFamily="34" charset="0"/>
              <a:buChar char="•"/>
            </a:pPr>
            <a:r>
              <a:rPr lang="fr-FR" sz="2000" dirty="0">
                <a:latin typeface="Verdana"/>
                <a:ea typeface="Verdana"/>
              </a:rPr>
              <a:t>Tenu de rembourser les pertes financières aux Nations Unies </a:t>
            </a:r>
          </a:p>
          <a:p>
            <a:pPr>
              <a:spcBef>
                <a:spcPts val="600"/>
              </a:spcBef>
              <a:spcAft>
                <a:spcPts val="600"/>
              </a:spcAft>
            </a:pPr>
            <a:endParaRPr lang="fr-FR" sz="2000" dirty="0">
              <a:solidFill>
                <a:srgbClr val="002060"/>
              </a:solidFill>
              <a:latin typeface="Verdana"/>
              <a:ea typeface="Verdana"/>
            </a:endParaRPr>
          </a:p>
          <a:p>
            <a:pPr>
              <a:spcBef>
                <a:spcPts val="600"/>
              </a:spcBef>
              <a:spcAft>
                <a:spcPts val="600"/>
              </a:spcAft>
            </a:pPr>
            <a:r>
              <a:rPr lang="fr-FR" sz="2000" b="1" dirty="0">
                <a:latin typeface="Verdana"/>
                <a:ea typeface="Verdana"/>
              </a:rPr>
              <a:t>Les conséquences peuvent également inclure la suspension de votre permis de conduire de l’ONU</a:t>
            </a:r>
          </a:p>
          <a:p>
            <a:pPr>
              <a:spcBef>
                <a:spcPts val="600"/>
              </a:spcBef>
              <a:spcAft>
                <a:spcPts val="600"/>
              </a:spcAft>
            </a:pPr>
            <a:r>
              <a:rPr lang="fr-FR" sz="2000" dirty="0">
                <a:solidFill>
                  <a:srgbClr val="FF0000"/>
                </a:solidFill>
                <a:latin typeface="Verdana"/>
                <a:ea typeface="Verdana"/>
              </a:rPr>
              <a:t>Le personnel du maintien de la paix est considéré comme un visiteur dans un pays d’accueil. La conduite des véhicules de l'ONU reflète l'image globale de l'ONU.</a:t>
            </a:r>
          </a:p>
          <a:p>
            <a:pPr marL="285750" indent="-285750">
              <a:spcBef>
                <a:spcPts val="600"/>
              </a:spcBef>
              <a:spcAft>
                <a:spcPts val="600"/>
              </a:spcAft>
              <a:buFont typeface="Arial" panose="020B0604020202020204" pitchFamily="34" charset="0"/>
              <a:buChar char="•"/>
            </a:pPr>
            <a:endParaRPr lang="fr-FR" sz="2000" dirty="0">
              <a:latin typeface="Verdana"/>
              <a:ea typeface="Verdana"/>
            </a:endParaRPr>
          </a:p>
        </p:txBody>
      </p:sp>
      <p:sp>
        <p:nvSpPr>
          <p:cNvPr id="6" name="TextBox 5">
            <a:extLst>
              <a:ext uri="{FF2B5EF4-FFF2-40B4-BE49-F238E27FC236}">
                <a16:creationId xmlns:a16="http://schemas.microsoft.com/office/drawing/2014/main" id="{5FF84EF1-D03C-6DA4-F666-E628E0CBA12A}"/>
              </a:ext>
            </a:extLst>
          </p:cNvPr>
          <p:cNvSpPr txBox="1"/>
          <p:nvPr>
            <p:custDataLst>
              <p:tags r:id="rId2"/>
            </p:custDataLst>
          </p:nvPr>
        </p:nvSpPr>
        <p:spPr>
          <a:xfrm>
            <a:off x="1245108" y="705813"/>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Mesures administratives et disciplinaires</a:t>
            </a:r>
          </a:p>
        </p:txBody>
      </p:sp>
    </p:spTree>
    <p:extLst>
      <p:ext uri="{BB962C8B-B14F-4D97-AF65-F5344CB8AC3E}">
        <p14:creationId xmlns:p14="http://schemas.microsoft.com/office/powerpoint/2010/main" val="35990807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795D523-3D08-AB83-634E-D90697D3608F}"/>
              </a:ext>
            </a:extLst>
          </p:cNvPr>
          <p:cNvSpPr txBox="1"/>
          <p:nvPr>
            <p:custDataLst>
              <p:tags r:id="rId1"/>
            </p:custDataLst>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Merci</a:t>
            </a:r>
          </a:p>
        </p:txBody>
      </p:sp>
    </p:spTree>
    <p:extLst>
      <p:ext uri="{BB962C8B-B14F-4D97-AF65-F5344CB8AC3E}">
        <p14:creationId xmlns:p14="http://schemas.microsoft.com/office/powerpoint/2010/main" val="8197154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EF37F08F-7BB4-4D95-DA54-445E08F021FA}"/>
              </a:ext>
            </a:extLst>
          </p:cNvPr>
          <p:cNvGraphicFramePr>
            <a:graphicFrameLocks noGrp="1"/>
          </p:cNvGraphicFramePr>
          <p:nvPr>
            <p:custDataLst>
              <p:tags r:id="rId1"/>
            </p:custDataLst>
            <p:extLst>
              <p:ext uri="{D42A27DB-BD31-4B8C-83A1-F6EECF244321}">
                <p14:modId xmlns:p14="http://schemas.microsoft.com/office/powerpoint/2010/main" val="272049134"/>
              </p:ext>
            </p:extLst>
          </p:nvPr>
        </p:nvGraphicFramePr>
        <p:xfrm>
          <a:off x="1596000" y="772852"/>
          <a:ext cx="8999999" cy="550824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540000">
                <a:tc>
                  <a:txBody>
                    <a:bodyPr/>
                    <a:lstStyle/>
                    <a:p>
                      <a:pPr algn="ctr">
                        <a:spcBef>
                          <a:spcPts val="1200"/>
                        </a:spcBef>
                        <a:spcAft>
                          <a:spcPts val="1200"/>
                        </a:spcAft>
                      </a:pPr>
                      <a:r>
                        <a:rPr lang="fr-FR" sz="2000" dirty="0">
                          <a:solidFill>
                            <a:srgbClr val="0055A5"/>
                          </a:solidFill>
                          <a:latin typeface="Verdana" panose="020B0604030504040204" pitchFamily="34" charset="0"/>
                          <a:ea typeface="Verdana" panose="020B0604030504040204" pitchFamily="34" charset="0"/>
                        </a:rPr>
                        <a:t>Résultats de l'apprentissage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lvl="0" indent="-342900">
                        <a:spcBef>
                          <a:spcPts val="1200"/>
                        </a:spcBef>
                        <a:spcAft>
                          <a:spcPts val="1200"/>
                        </a:spcAft>
                        <a:buFont typeface="+mj-lt"/>
                        <a:buAutoNum type="arabicPeriod"/>
                      </a:pPr>
                      <a:r>
                        <a:rPr lang="fr-FR" sz="2000" dirty="0">
                          <a:solidFill>
                            <a:schemeClr val="dk1"/>
                          </a:solidFill>
                          <a:effectLst/>
                          <a:latin typeface="Verdana"/>
                          <a:ea typeface="Verdana"/>
                          <a:cs typeface="+mn-cs"/>
                        </a:rPr>
                        <a:t>Faire la distinction entre les accidents de la route et les incidents impliquant des véhicules. </a:t>
                      </a:r>
                    </a:p>
                    <a:p>
                      <a:pPr marL="342900" lvl="0" indent="-342900">
                        <a:spcBef>
                          <a:spcPts val="1200"/>
                        </a:spcBef>
                        <a:spcAft>
                          <a:spcPts val="1200"/>
                        </a:spcAft>
                        <a:buFont typeface="+mj-lt"/>
                        <a:buAutoNum type="arabicPeriod"/>
                      </a:pPr>
                      <a:r>
                        <a:rPr lang="fr-FR" sz="2000" dirty="0">
                          <a:solidFill>
                            <a:schemeClr val="dk1"/>
                          </a:solidFill>
                          <a:effectLst/>
                          <a:latin typeface="Verdana"/>
                          <a:ea typeface="Verdana"/>
                          <a:cs typeface="+mn-cs"/>
                        </a:rPr>
                        <a:t>Expliquer ce qui est requis pour conduire un véhicule de l'ONU et le mettre en pratique. </a:t>
                      </a:r>
                    </a:p>
                    <a:p>
                      <a:pPr marL="342900" lvl="0" indent="-342900">
                        <a:spcBef>
                          <a:spcPts val="1200"/>
                        </a:spcBef>
                        <a:spcAft>
                          <a:spcPts val="1200"/>
                        </a:spcAft>
                        <a:buFont typeface="+mj-lt"/>
                        <a:buAutoNum type="arabicPeriod"/>
                      </a:pPr>
                      <a:r>
                        <a:rPr lang="fr-FR" sz="2000" dirty="0">
                          <a:solidFill>
                            <a:schemeClr val="dk1"/>
                          </a:solidFill>
                          <a:effectLst/>
                          <a:latin typeface="Verdana"/>
                          <a:ea typeface="Verdana"/>
                          <a:cs typeface="+mn-cs"/>
                        </a:rPr>
                        <a:t>Citer les quatre règles de base de l’ONU en matière de sécurité routière et les mettre en pratique. </a:t>
                      </a:r>
                    </a:p>
                    <a:p>
                      <a:pPr marL="342900" lvl="0" indent="-342900">
                        <a:spcBef>
                          <a:spcPts val="1200"/>
                        </a:spcBef>
                        <a:spcAft>
                          <a:spcPts val="1200"/>
                        </a:spcAft>
                        <a:buFont typeface="+mj-lt"/>
                        <a:buAutoNum type="arabicPeriod"/>
                      </a:pPr>
                      <a:r>
                        <a:rPr lang="fr-FR" sz="2000" dirty="0">
                          <a:solidFill>
                            <a:schemeClr val="dk1"/>
                          </a:solidFill>
                          <a:effectLst/>
                          <a:latin typeface="Verdana"/>
                          <a:ea typeface="Verdana"/>
                          <a:cs typeface="+mn-cs"/>
                        </a:rPr>
                        <a:t>Décrire la conduite défensive et être capable de la mettre en pratique.</a:t>
                      </a:r>
                    </a:p>
                    <a:p>
                      <a:pPr marL="342900" lvl="0" indent="-342900">
                        <a:spcBef>
                          <a:spcPts val="1200"/>
                        </a:spcBef>
                        <a:spcAft>
                          <a:spcPts val="1200"/>
                        </a:spcAft>
                        <a:buFont typeface="+mj-lt"/>
                        <a:buAutoNum type="arabicPeriod"/>
                      </a:pPr>
                      <a:r>
                        <a:rPr lang="fr-FR" sz="2000" dirty="0">
                          <a:solidFill>
                            <a:schemeClr val="dk1"/>
                          </a:solidFill>
                          <a:effectLst/>
                          <a:latin typeface="Verdana"/>
                          <a:ea typeface="Verdana"/>
                          <a:cs typeface="+mn-cs"/>
                        </a:rPr>
                        <a:t>Expliquer les attentes de l'ONU concernant l'utilisation et le contrôle des véhicules fournis par l'ONU, y compris la gestion et la déclaration des accidents de la route et des incidents impliquant des véhicules, et les mettre en pratique.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46043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67701F00-049A-2163-186C-D92738882112}"/>
              </a:ext>
            </a:extLst>
          </p:cNvPr>
          <p:cNvGraphicFramePr>
            <a:graphicFrameLocks noGrp="1"/>
          </p:cNvGraphicFramePr>
          <p:nvPr>
            <p:custDataLst>
              <p:tags r:id="rId1"/>
            </p:custDataLst>
            <p:extLst>
              <p:ext uri="{D42A27DB-BD31-4B8C-83A1-F6EECF244321}">
                <p14:modId xmlns:p14="http://schemas.microsoft.com/office/powerpoint/2010/main" val="1568250166"/>
              </p:ext>
            </p:extLst>
          </p:nvPr>
        </p:nvGraphicFramePr>
        <p:xfrm>
          <a:off x="1528762" y="2079000"/>
          <a:ext cx="9134475" cy="2700000"/>
        </p:xfrm>
        <a:graphic>
          <a:graphicData uri="http://schemas.openxmlformats.org/drawingml/2006/table">
            <a:tbl>
              <a:tblPr bandRow="1">
                <a:tableStyleId>{5C22544A-7EE6-4342-B048-85BDC9FD1C3A}</a:tableStyleId>
              </a:tblPr>
              <a:tblGrid>
                <a:gridCol w="2575152">
                  <a:extLst>
                    <a:ext uri="{9D8B030D-6E8A-4147-A177-3AD203B41FA5}">
                      <a16:colId xmlns:a16="http://schemas.microsoft.com/office/drawing/2014/main" val="2642805452"/>
                    </a:ext>
                  </a:extLst>
                </a:gridCol>
                <a:gridCol w="6559323">
                  <a:extLst>
                    <a:ext uri="{9D8B030D-6E8A-4147-A177-3AD203B41FA5}">
                      <a16:colId xmlns:a16="http://schemas.microsoft.com/office/drawing/2014/main" val="1092494402"/>
                    </a:ext>
                  </a:extLst>
                </a:gridCol>
              </a:tblGrid>
              <a:tr h="900000">
                <a:tc gridSpan="2">
                  <a:txBody>
                    <a:bodyPr/>
                    <a:lstStyle/>
                    <a:p>
                      <a:pPr lvl="0" algn="l">
                        <a:lnSpc>
                          <a:spcPts val="2400"/>
                        </a:lnSpc>
                        <a:buNone/>
                      </a:pPr>
                      <a:r>
                        <a:rPr lang="fr-FR" sz="2000" b="1" i="0" u="none" strike="noStrike" baseline="0" noProof="0" dirty="0">
                          <a:solidFill>
                            <a:srgbClr val="0556A6"/>
                          </a:solidFill>
                          <a:effectLst/>
                          <a:latin typeface="Verdana"/>
                        </a:rPr>
                        <a:t>Activité d’apprentissage obligatoire 3.7.1 : Sécurité routière – Que savez-vous à ce sujet ?</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0630" cap="flat" cmpd="sng" algn="ctr">
                      <a:solidFill>
                        <a:srgbClr val="808080"/>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3318031816"/>
                  </a:ext>
                </a:extLst>
              </a:tr>
              <a:tr h="900000">
                <a:tc>
                  <a:txBody>
                    <a:bodyPr/>
                    <a:lstStyle/>
                    <a:p>
                      <a:pPr algn="r" fontAlgn="base">
                        <a:lnSpc>
                          <a:spcPts val="2400"/>
                        </a:lnSpc>
                      </a:pPr>
                      <a:r>
                        <a:rPr lang="fr-FR" sz="2000" b="1" i="0" dirty="0">
                          <a:solidFill>
                            <a:srgbClr val="0556A6"/>
                          </a:solidFill>
                          <a:effectLst/>
                          <a:latin typeface="Verdana"/>
                        </a:rPr>
                        <a:t>Objet :</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0630" cap="flat" cmpd="sng" algn="ctr">
                      <a:solidFill>
                        <a:srgbClr val="80808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lvl="0" algn="l">
                        <a:lnSpc>
                          <a:spcPts val="2400"/>
                        </a:lnSpc>
                        <a:buNone/>
                      </a:pPr>
                      <a:r>
                        <a:rPr lang="fr-FR" sz="2000" b="0" i="0" u="none" strike="noStrike" baseline="0" noProof="0" dirty="0">
                          <a:solidFill>
                            <a:srgbClr val="000000"/>
                          </a:solidFill>
                          <a:effectLst/>
                          <a:latin typeface="Verdana"/>
                        </a:rPr>
                        <a:t>Évaluer les connaissances de base des apprenants sur la sécurité routière</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0630" cap="flat" cmpd="sng" algn="ctr">
                      <a:solidFill>
                        <a:srgbClr val="80808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2897524608"/>
                  </a:ext>
                </a:extLst>
              </a:tr>
              <a:tr h="900000">
                <a:tc>
                  <a:txBody>
                    <a:bodyPr/>
                    <a:lstStyle/>
                    <a:p>
                      <a:pPr algn="r" fontAlgn="base">
                        <a:lnSpc>
                          <a:spcPts val="2400"/>
                        </a:lnSpc>
                      </a:pPr>
                      <a:r>
                        <a:rPr lang="fr-FR" sz="2000" b="1" i="0" dirty="0">
                          <a:solidFill>
                            <a:srgbClr val="0556A6"/>
                          </a:solidFill>
                          <a:effectLst/>
                          <a:latin typeface="Verdana"/>
                        </a:rPr>
                        <a:t>Temps imparti :</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l" fontAlgn="base">
                        <a:lnSpc>
                          <a:spcPts val="2400"/>
                        </a:lnSpc>
                      </a:pPr>
                      <a:r>
                        <a:rPr lang="fr-FR" sz="2000" b="0" i="0" dirty="0">
                          <a:solidFill>
                            <a:srgbClr val="000000"/>
                          </a:solidFill>
                          <a:effectLst/>
                          <a:latin typeface="Verdana"/>
                        </a:rPr>
                        <a:t>10 minutes</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2809141037"/>
                  </a:ext>
                </a:extLst>
              </a:tr>
            </a:tbl>
          </a:graphicData>
        </a:graphic>
      </p:graphicFrame>
    </p:spTree>
    <p:extLst>
      <p:ext uri="{BB962C8B-B14F-4D97-AF65-F5344CB8AC3E}">
        <p14:creationId xmlns:p14="http://schemas.microsoft.com/office/powerpoint/2010/main" val="172835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ECA4489-0CCA-1201-0816-C02AB55EF9A7}"/>
              </a:ext>
            </a:extLst>
          </p:cNvPr>
          <p:cNvSpPr txBox="1"/>
          <p:nvPr>
            <p:custDataLst>
              <p:tags r:id="rId1"/>
            </p:custDataLst>
          </p:nvPr>
        </p:nvSpPr>
        <p:spPr>
          <a:xfrm>
            <a:off x="1245108" y="781845"/>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Définitions</a:t>
            </a:r>
          </a:p>
        </p:txBody>
      </p:sp>
      <p:sp>
        <p:nvSpPr>
          <p:cNvPr id="4" name="TextBox 3">
            <a:extLst>
              <a:ext uri="{FF2B5EF4-FFF2-40B4-BE49-F238E27FC236}">
                <a16:creationId xmlns:a16="http://schemas.microsoft.com/office/drawing/2014/main" id="{C3CB6E8D-1412-2E5A-CB82-6D66DA58EBC2}"/>
              </a:ext>
            </a:extLst>
          </p:cNvPr>
          <p:cNvSpPr txBox="1"/>
          <p:nvPr>
            <p:custDataLst>
              <p:tags r:id="rId2"/>
            </p:custDataLst>
          </p:nvPr>
        </p:nvSpPr>
        <p:spPr>
          <a:xfrm>
            <a:off x="1598645" y="1438354"/>
            <a:ext cx="900000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dirty="0">
                <a:latin typeface="Verdana"/>
                <a:ea typeface="Verdana"/>
              </a:rPr>
              <a:t>Accidents mineurs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Accidents modérés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Accidents majeurs et graves</a:t>
            </a:r>
          </a:p>
          <a:p>
            <a:pPr marL="342900" indent="-342900">
              <a:spcBef>
                <a:spcPts val="600"/>
              </a:spcBef>
              <a:spcAft>
                <a:spcPts val="600"/>
              </a:spcAft>
              <a:buFont typeface="Arial" panose="020B0604020202020204" pitchFamily="34" charset="0"/>
              <a:buChar char="•"/>
            </a:pPr>
            <a:r>
              <a:rPr lang="fr-FR" sz="2000" dirty="0">
                <a:latin typeface="Verdana"/>
                <a:ea typeface="Verdana"/>
              </a:rPr>
              <a:t>Incidents évitables (causés par l'action du conducteur)</a:t>
            </a:r>
          </a:p>
          <a:p>
            <a:pPr marL="342900" indent="-342900">
              <a:spcBef>
                <a:spcPts val="600"/>
              </a:spcBef>
              <a:spcAft>
                <a:spcPts val="600"/>
              </a:spcAft>
              <a:buFont typeface="Arial" panose="020B0604020202020204" pitchFamily="34" charset="0"/>
              <a:buChar char="•"/>
            </a:pPr>
            <a:r>
              <a:rPr lang="fr-FR" sz="2000" dirty="0">
                <a:latin typeface="Verdana"/>
                <a:ea typeface="Verdana"/>
              </a:rPr>
              <a:t>Incidents inévitables (causés par un autre usager de la route)</a:t>
            </a:r>
          </a:p>
        </p:txBody>
      </p:sp>
    </p:spTree>
    <p:extLst>
      <p:ext uri="{BB962C8B-B14F-4D97-AF65-F5344CB8AC3E}">
        <p14:creationId xmlns:p14="http://schemas.microsoft.com/office/powerpoint/2010/main" val="774334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U.N. observers leave Israeli-Lebanese border">
            <a:extLst>
              <a:ext uri="{FF2B5EF4-FFF2-40B4-BE49-F238E27FC236}">
                <a16:creationId xmlns:a16="http://schemas.microsoft.com/office/drawing/2014/main" id="{39CFCF47-F304-3A35-03B2-2AB05D34DD98}"/>
              </a:ext>
            </a:extLst>
          </p:cNvPr>
          <p:cNvPicPr>
            <a:picLocks noChangeAspect="1" noChangeArrowheads="1"/>
          </p:cNvPicPr>
          <p:nvPr>
            <p:custDataLst>
              <p:tags r:id="rId1"/>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6471622" y="2817907"/>
            <a:ext cx="4864637" cy="331418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ECA4489-0CCA-1201-0816-C02AB55EF9A7}"/>
              </a:ext>
            </a:extLst>
          </p:cNvPr>
          <p:cNvSpPr txBox="1"/>
          <p:nvPr>
            <p:custDataLst>
              <p:tags r:id="rId2"/>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Pourquoi la sécurité routière est-elle importante ?</a:t>
            </a:r>
          </a:p>
        </p:txBody>
      </p:sp>
      <p:sp>
        <p:nvSpPr>
          <p:cNvPr id="4" name="TextBox 3">
            <a:extLst>
              <a:ext uri="{FF2B5EF4-FFF2-40B4-BE49-F238E27FC236}">
                <a16:creationId xmlns:a16="http://schemas.microsoft.com/office/drawing/2014/main" id="{C3CB6E8D-1412-2E5A-CB82-6D66DA58EBC2}"/>
              </a:ext>
            </a:extLst>
          </p:cNvPr>
          <p:cNvSpPr txBox="1"/>
          <p:nvPr>
            <p:custDataLst>
              <p:tags r:id="rId3"/>
            </p:custDataLst>
          </p:nvPr>
        </p:nvSpPr>
        <p:spPr>
          <a:xfrm>
            <a:off x="1446245" y="1425218"/>
            <a:ext cx="9000000" cy="278537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Les accidents entraînent :</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Des décès et des blessures</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Des pertes financières</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Une capacité opérationnelle réduite</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Une image publique négative</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Tree>
    <p:extLst>
      <p:ext uri="{BB962C8B-B14F-4D97-AF65-F5344CB8AC3E}">
        <p14:creationId xmlns:p14="http://schemas.microsoft.com/office/powerpoint/2010/main" val="33193052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ECA4489-0CCA-1201-0816-C02AB55EF9A7}"/>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Pourquoi la sécurité routière est-elle importante ?</a:t>
            </a:r>
          </a:p>
        </p:txBody>
      </p:sp>
      <p:sp>
        <p:nvSpPr>
          <p:cNvPr id="4" name="TextBox 3">
            <a:extLst>
              <a:ext uri="{FF2B5EF4-FFF2-40B4-BE49-F238E27FC236}">
                <a16:creationId xmlns:a16="http://schemas.microsoft.com/office/drawing/2014/main" id="{C3CB6E8D-1412-2E5A-CB82-6D66DA58EBC2}"/>
              </a:ext>
            </a:extLst>
          </p:cNvPr>
          <p:cNvSpPr txBox="1"/>
          <p:nvPr>
            <p:custDataLst>
              <p:tags r:id="rId2"/>
            </p:custDataLst>
          </p:nvPr>
        </p:nvSpPr>
        <p:spPr>
          <a:xfrm>
            <a:off x="1595999" y="5424204"/>
            <a:ext cx="90000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dirty="0">
                <a:latin typeface="Verdana"/>
                <a:ea typeface="Verdana"/>
              </a:rPr>
              <a:t>Les accidents de la route sont la deuxième cause principale de décès dans les missions (après les maladies).</a:t>
            </a:r>
          </a:p>
        </p:txBody>
      </p:sp>
      <p:graphicFrame>
        <p:nvGraphicFramePr>
          <p:cNvPr id="7" name="Chart 6">
            <a:extLst>
              <a:ext uri="{FF2B5EF4-FFF2-40B4-BE49-F238E27FC236}">
                <a16:creationId xmlns:a16="http://schemas.microsoft.com/office/drawing/2014/main" id="{2906357E-643A-98E5-FC08-2BBEE84D642B}"/>
              </a:ext>
            </a:extLst>
          </p:cNvPr>
          <p:cNvGraphicFramePr/>
          <p:nvPr>
            <p:custDataLst>
              <p:tags r:id="rId3"/>
            </p:custDataLst>
            <p:extLst>
              <p:ext uri="{D42A27DB-BD31-4B8C-83A1-F6EECF244321}">
                <p14:modId xmlns:p14="http://schemas.microsoft.com/office/powerpoint/2010/main" val="2441330662"/>
              </p:ext>
            </p:extLst>
          </p:nvPr>
        </p:nvGraphicFramePr>
        <p:xfrm>
          <a:off x="1595999" y="1423965"/>
          <a:ext cx="9000000" cy="36000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629707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89EAFDBC-976A-AE11-376E-7E11B414881B}"/>
              </a:ext>
            </a:extLst>
          </p:cNvPr>
          <p:cNvGraphicFramePr/>
          <p:nvPr>
            <p:custDataLst>
              <p:tags r:id="rId1"/>
            </p:custDataLst>
            <p:extLst>
              <p:ext uri="{D42A27DB-BD31-4B8C-83A1-F6EECF244321}">
                <p14:modId xmlns:p14="http://schemas.microsoft.com/office/powerpoint/2010/main" val="622930054"/>
              </p:ext>
            </p:extLst>
          </p:nvPr>
        </p:nvGraphicFramePr>
        <p:xfrm>
          <a:off x="1598645" y="1601174"/>
          <a:ext cx="9000000" cy="3563679"/>
        </p:xfrm>
        <a:graphic>
          <a:graphicData uri="http://schemas.openxmlformats.org/drawingml/2006/chart">
            <c:chart xmlns:c="http://schemas.openxmlformats.org/drawingml/2006/chart" xmlns:r="http://schemas.openxmlformats.org/officeDocument/2006/relationships" r:id="rId5"/>
          </a:graphicData>
        </a:graphic>
      </p:graphicFrame>
      <p:sp>
        <p:nvSpPr>
          <p:cNvPr id="2" name="TextBox 1">
            <a:extLst>
              <a:ext uri="{FF2B5EF4-FFF2-40B4-BE49-F238E27FC236}">
                <a16:creationId xmlns:a16="http://schemas.microsoft.com/office/drawing/2014/main" id="{0253F91B-378D-B895-89B6-26FC9CCE7F45}"/>
              </a:ext>
            </a:extLst>
          </p:cNvPr>
          <p:cNvSpPr txBox="1"/>
          <p:nvPr>
            <p:custDataLst>
              <p:tags r:id="rId2"/>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Accidents de la route (AR) 2018-2023</a:t>
            </a:r>
          </a:p>
        </p:txBody>
      </p:sp>
      <p:sp>
        <p:nvSpPr>
          <p:cNvPr id="3" name="TextBox 2">
            <a:extLst>
              <a:ext uri="{FF2B5EF4-FFF2-40B4-BE49-F238E27FC236}">
                <a16:creationId xmlns:a16="http://schemas.microsoft.com/office/drawing/2014/main" id="{2565E654-AEB6-A2BA-B855-3105E44781FA}"/>
              </a:ext>
            </a:extLst>
          </p:cNvPr>
          <p:cNvSpPr txBox="1"/>
          <p:nvPr>
            <p:custDataLst>
              <p:tags r:id="rId3"/>
            </p:custDataLst>
          </p:nvPr>
        </p:nvSpPr>
        <p:spPr>
          <a:xfrm>
            <a:off x="1596000" y="5364831"/>
            <a:ext cx="90000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dirty="0">
                <a:latin typeface="Verdana"/>
                <a:ea typeface="Verdana"/>
              </a:rPr>
              <a:t>Les accidents de la route ont diminué au fil du temps, mais leurs conséquences négatives demeurent.</a:t>
            </a:r>
          </a:p>
        </p:txBody>
      </p:sp>
    </p:spTree>
    <p:extLst>
      <p:ext uri="{BB962C8B-B14F-4D97-AF65-F5344CB8AC3E}">
        <p14:creationId xmlns:p14="http://schemas.microsoft.com/office/powerpoint/2010/main" val="17863724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ECA4489-0CCA-1201-0816-C02AB55EF9A7}"/>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Causes des accidents de la route</a:t>
            </a:r>
          </a:p>
        </p:txBody>
      </p:sp>
      <p:sp>
        <p:nvSpPr>
          <p:cNvPr id="4" name="TextBox 3">
            <a:extLst>
              <a:ext uri="{FF2B5EF4-FFF2-40B4-BE49-F238E27FC236}">
                <a16:creationId xmlns:a16="http://schemas.microsoft.com/office/drawing/2014/main" id="{C3CB6E8D-1412-2E5A-CB82-6D66DA58EBC2}"/>
              </a:ext>
            </a:extLst>
          </p:cNvPr>
          <p:cNvSpPr txBox="1"/>
          <p:nvPr>
            <p:custDataLst>
              <p:tags r:id="rId2"/>
            </p:custDataLst>
          </p:nvPr>
        </p:nvSpPr>
        <p:spPr>
          <a:xfrm>
            <a:off x="1598645" y="1438354"/>
            <a:ext cx="9000000" cy="40934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Le manque d'attention et de prudence est une cause fréquente des accidents de la route. Les autres causes sont les suivantes :</a:t>
            </a:r>
          </a:p>
          <a:p>
            <a:pPr marL="285750" indent="-285750">
              <a:spcBef>
                <a:spcPts val="600"/>
              </a:spcBef>
              <a:spcAft>
                <a:spcPts val="600"/>
              </a:spcAft>
              <a:buFont typeface="Arial" panose="020B0604020202020204" pitchFamily="34" charset="0"/>
              <a:buChar char="•"/>
            </a:pPr>
            <a:r>
              <a:rPr lang="fr-FR" sz="2000" dirty="0">
                <a:latin typeface="Verdana"/>
                <a:ea typeface="Verdana"/>
              </a:rPr>
              <a:t>Une vitesse inadaptée aux conditions de la route</a:t>
            </a:r>
          </a:p>
          <a:p>
            <a:pPr marL="285750" indent="-285750">
              <a:spcBef>
                <a:spcPts val="600"/>
              </a:spcBef>
              <a:spcAft>
                <a:spcPts val="600"/>
              </a:spcAft>
              <a:buFont typeface="Arial" panose="020B0604020202020204" pitchFamily="34" charset="0"/>
              <a:buChar char="•"/>
            </a:pPr>
            <a:r>
              <a:rPr lang="fr-FR" sz="2000" dirty="0">
                <a:solidFill>
                  <a:srgbClr val="000000"/>
                </a:solidFill>
                <a:effectLst/>
                <a:latin typeface="Verdana" panose="020B0604030504040204" pitchFamily="34" charset="0"/>
                <a:ea typeface="Calibri" panose="020F0502020204030204" pitchFamily="34" charset="0"/>
                <a:cs typeface="ArialMT-Identity-H"/>
              </a:rPr>
              <a:t>Le non-respect des distances de sécurité entre les véhicules</a:t>
            </a:r>
          </a:p>
          <a:p>
            <a:pPr marL="285750" indent="-285750">
              <a:spcBef>
                <a:spcPts val="600"/>
              </a:spcBef>
              <a:spcAft>
                <a:spcPts val="600"/>
              </a:spcAft>
              <a:buFont typeface="Arial" panose="020B0604020202020204" pitchFamily="34" charset="0"/>
              <a:buChar char="•"/>
            </a:pPr>
            <a:r>
              <a:rPr lang="fr-FR" sz="2000" dirty="0">
                <a:solidFill>
                  <a:srgbClr val="000000"/>
                </a:solidFill>
                <a:effectLst/>
                <a:latin typeface="Verdana" panose="020B0604030504040204" pitchFamily="34" charset="0"/>
                <a:ea typeface="Calibri" panose="020F0502020204030204" pitchFamily="34" charset="0"/>
                <a:cs typeface="ArialMT-Identity-H"/>
              </a:rPr>
              <a:t>La conduite en état de fatigue ou sous l’emprise de l’alcool</a:t>
            </a:r>
          </a:p>
          <a:p>
            <a:pPr marL="285750" indent="-285750">
              <a:spcBef>
                <a:spcPts val="600"/>
              </a:spcBef>
              <a:spcAft>
                <a:spcPts val="600"/>
              </a:spcAft>
              <a:buFont typeface="Arial" panose="020B0604020202020204" pitchFamily="34" charset="0"/>
              <a:buChar char="•"/>
            </a:pPr>
            <a:r>
              <a:rPr lang="fr-FR" sz="2000" dirty="0">
                <a:solidFill>
                  <a:srgbClr val="000000"/>
                </a:solidFill>
                <a:latin typeface="Verdana"/>
                <a:ea typeface="Calibri"/>
                <a:cs typeface="ArialMT-Identity-H"/>
              </a:rPr>
              <a:t>Le non-respect des règles de priorité</a:t>
            </a:r>
          </a:p>
          <a:p>
            <a:pPr marL="285750" indent="-285750">
              <a:spcBef>
                <a:spcPts val="600"/>
              </a:spcBef>
              <a:spcAft>
                <a:spcPts val="600"/>
              </a:spcAft>
              <a:buFont typeface="Arial" panose="020B0604020202020204" pitchFamily="34" charset="0"/>
              <a:buChar char="•"/>
            </a:pPr>
            <a:r>
              <a:rPr lang="fr-FR" sz="2000" dirty="0">
                <a:solidFill>
                  <a:srgbClr val="000000"/>
                </a:solidFill>
                <a:effectLst/>
                <a:latin typeface="Verdana" panose="020B0604030504040204" pitchFamily="34" charset="0"/>
                <a:ea typeface="Calibri" panose="020F0502020204030204" pitchFamily="34" charset="0"/>
                <a:cs typeface="ArialMT-Identity-H"/>
              </a:rPr>
              <a:t>La conduite imprudente et le manque d'attention, en particulier lors d'un dépassement ou d'une marche arrière. </a:t>
            </a:r>
          </a:p>
          <a:p>
            <a:pPr marL="285750" indent="-285750" algn="l">
              <a:spcBef>
                <a:spcPts val="600"/>
              </a:spcBef>
              <a:spcAft>
                <a:spcPts val="600"/>
              </a:spcAft>
              <a:buFont typeface="Arial" panose="020B0604020202020204" pitchFamily="34" charset="0"/>
              <a:buChar char="•"/>
            </a:pPr>
            <a:endParaRPr lang="en-GB" sz="2000" dirty="0">
              <a:latin typeface="Verdana"/>
              <a:ea typeface="Verdana"/>
            </a:endParaRPr>
          </a:p>
        </p:txBody>
      </p:sp>
    </p:spTree>
    <p:extLst>
      <p:ext uri="{BB962C8B-B14F-4D97-AF65-F5344CB8AC3E}">
        <p14:creationId xmlns:p14="http://schemas.microsoft.com/office/powerpoint/2010/main" val="8185611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2.xml><?xml version="1.0" encoding="utf-8"?>
<p:tagLst xmlns:a="http://schemas.openxmlformats.org/drawingml/2006/main" xmlns:r="http://schemas.openxmlformats.org/officeDocument/2006/relationships" xmlns:p="http://schemas.openxmlformats.org/presentationml/2006/main">
  <p:tag name="NUM" val="3"/>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NUM" val="3"/>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8.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3"/>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3"/>
</p:tagLst>
</file>

<file path=ppt/tags/tag26.xml><?xml version="1.0" encoding="utf-8"?>
<p:tagLst xmlns:a="http://schemas.openxmlformats.org/drawingml/2006/main" xmlns:r="http://schemas.openxmlformats.org/officeDocument/2006/relationships" xmlns:p="http://schemas.openxmlformats.org/presentationml/2006/main">
  <p:tag name="NUM" val="1"/>
</p:tagLst>
</file>

<file path=ppt/tags/tag27.xml><?xml version="1.0" encoding="utf-8"?>
<p:tagLst xmlns:a="http://schemas.openxmlformats.org/drawingml/2006/main" xmlns:r="http://schemas.openxmlformats.org/officeDocument/2006/relationships" xmlns:p="http://schemas.openxmlformats.org/presentationml/2006/main">
  <p:tag name="NUM" val="2"/>
</p:tagLst>
</file>

<file path=ppt/tags/tag28.xml><?xml version="1.0" encoding="utf-8"?>
<p:tagLst xmlns:a="http://schemas.openxmlformats.org/drawingml/2006/main" xmlns:r="http://schemas.openxmlformats.org/officeDocument/2006/relationships" xmlns:p="http://schemas.openxmlformats.org/presentationml/2006/main">
  <p:tag name="NUM" val="1"/>
</p:tagLst>
</file>

<file path=ppt/tags/tag29.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3"/>
</p:tagLst>
</file>

<file path=ppt/tags/tag31.xml><?xml version="1.0" encoding="utf-8"?>
<p:tagLst xmlns:a="http://schemas.openxmlformats.org/drawingml/2006/main" xmlns:r="http://schemas.openxmlformats.org/officeDocument/2006/relationships" xmlns:p="http://schemas.openxmlformats.org/presentationml/2006/main">
  <p:tag name="NUM" val="4"/>
</p:tagLst>
</file>

<file path=ppt/tags/tag32.xml><?xml version="1.0" encoding="utf-8"?>
<p:tagLst xmlns:a="http://schemas.openxmlformats.org/drawingml/2006/main" xmlns:r="http://schemas.openxmlformats.org/officeDocument/2006/relationships" xmlns:p="http://schemas.openxmlformats.org/presentationml/2006/main">
  <p:tag name="NUM" val="5"/>
</p:tagLst>
</file>

<file path=ppt/tags/tag33.xml><?xml version="1.0" encoding="utf-8"?>
<p:tagLst xmlns:a="http://schemas.openxmlformats.org/drawingml/2006/main" xmlns:r="http://schemas.openxmlformats.org/officeDocument/2006/relationships" xmlns:p="http://schemas.openxmlformats.org/presentationml/2006/main">
  <p:tag name="NUM" val="6"/>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36.xml><?xml version="1.0" encoding="utf-8"?>
<p:tagLst xmlns:a="http://schemas.openxmlformats.org/drawingml/2006/main" xmlns:r="http://schemas.openxmlformats.org/officeDocument/2006/relationships" xmlns:p="http://schemas.openxmlformats.org/presentationml/2006/main">
  <p:tag name="NUM" val="3"/>
</p:tagLst>
</file>

<file path=ppt/tags/tag37.xml><?xml version="1.0" encoding="utf-8"?>
<p:tagLst xmlns:a="http://schemas.openxmlformats.org/drawingml/2006/main" xmlns:r="http://schemas.openxmlformats.org/officeDocument/2006/relationships" xmlns:p="http://schemas.openxmlformats.org/presentationml/2006/main">
  <p:tag name="NUM" val="1"/>
</p:tagLst>
</file>

<file path=ppt/tags/tag38.xml><?xml version="1.0" encoding="utf-8"?>
<p:tagLst xmlns:a="http://schemas.openxmlformats.org/drawingml/2006/main" xmlns:r="http://schemas.openxmlformats.org/officeDocument/2006/relationships" xmlns:p="http://schemas.openxmlformats.org/presentationml/2006/main">
  <p:tag name="NUM" val="2"/>
</p:tagLst>
</file>

<file path=ppt/tags/tag39.xml><?xml version="1.0" encoding="utf-8"?>
<p:tagLst xmlns:a="http://schemas.openxmlformats.org/drawingml/2006/main" xmlns:r="http://schemas.openxmlformats.org/officeDocument/2006/relationships" xmlns:p="http://schemas.openxmlformats.org/presentationml/2006/main">
  <p:tag name="NUM" val="1"/>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2"/>
</p:tagLst>
</file>

<file path=ppt/tags/tag41.xml><?xml version="1.0" encoding="utf-8"?>
<p:tagLst xmlns:a="http://schemas.openxmlformats.org/drawingml/2006/main" xmlns:r="http://schemas.openxmlformats.org/officeDocument/2006/relationships" xmlns:p="http://schemas.openxmlformats.org/presentationml/2006/main">
  <p:tag name="NUM" val="1"/>
</p:tagLst>
</file>

<file path=ppt/tags/tag42.xml><?xml version="1.0" encoding="utf-8"?>
<p:tagLst xmlns:a="http://schemas.openxmlformats.org/drawingml/2006/main" xmlns:r="http://schemas.openxmlformats.org/officeDocument/2006/relationships" xmlns:p="http://schemas.openxmlformats.org/presentationml/2006/main">
  <p:tag name="NUM" val="2"/>
</p:tagLst>
</file>

<file path=ppt/tags/tag43.xml><?xml version="1.0" encoding="utf-8"?>
<p:tagLst xmlns:a="http://schemas.openxmlformats.org/drawingml/2006/main" xmlns:r="http://schemas.openxmlformats.org/officeDocument/2006/relationships" xmlns:p="http://schemas.openxmlformats.org/presentationml/2006/main">
  <p:tag name="NUM" val="1"/>
</p:tagLst>
</file>

<file path=ppt/tags/tag44.xml><?xml version="1.0" encoding="utf-8"?>
<p:tagLst xmlns:a="http://schemas.openxmlformats.org/drawingml/2006/main" xmlns:r="http://schemas.openxmlformats.org/officeDocument/2006/relationships" xmlns:p="http://schemas.openxmlformats.org/presentationml/2006/main">
  <p:tag name="NUM" val="2"/>
</p:tagLst>
</file>

<file path=ppt/tags/tag45.xml><?xml version="1.0" encoding="utf-8"?>
<p:tagLst xmlns:a="http://schemas.openxmlformats.org/drawingml/2006/main" xmlns:r="http://schemas.openxmlformats.org/officeDocument/2006/relationships" xmlns:p="http://schemas.openxmlformats.org/presentationml/2006/main">
  <p:tag name="NUM" val="1"/>
</p:tagLst>
</file>

<file path=ppt/tags/tag46.xml><?xml version="1.0" encoding="utf-8"?>
<p:tagLst xmlns:a="http://schemas.openxmlformats.org/drawingml/2006/main" xmlns:r="http://schemas.openxmlformats.org/officeDocument/2006/relationships" xmlns:p="http://schemas.openxmlformats.org/presentationml/2006/main">
  <p:tag name="NUM" val="2"/>
</p:tagLst>
</file>

<file path=ppt/tags/tag47.xml><?xml version="1.0" encoding="utf-8"?>
<p:tagLst xmlns:a="http://schemas.openxmlformats.org/drawingml/2006/main" xmlns:r="http://schemas.openxmlformats.org/officeDocument/2006/relationships" xmlns:p="http://schemas.openxmlformats.org/presentationml/2006/main">
  <p:tag name="NUM" val="1"/>
</p:tagLst>
</file>

<file path=ppt/tags/tag48.xml><?xml version="1.0" encoding="utf-8"?>
<p:tagLst xmlns:a="http://schemas.openxmlformats.org/drawingml/2006/main" xmlns:r="http://schemas.openxmlformats.org/officeDocument/2006/relationships" xmlns:p="http://schemas.openxmlformats.org/presentationml/2006/main">
  <p:tag name="NUM" val="2"/>
</p:tagLst>
</file>

<file path=ppt/tags/tag49.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2"/>
</p:tagLst>
</file>

<file path=ppt/tags/tag51.xml><?xml version="1.0" encoding="utf-8"?>
<p:tagLst xmlns:a="http://schemas.openxmlformats.org/drawingml/2006/main" xmlns:r="http://schemas.openxmlformats.org/officeDocument/2006/relationships" xmlns:p="http://schemas.openxmlformats.org/presentationml/2006/main">
  <p:tag name="NUM" val="1"/>
</p:tagLst>
</file>

<file path=ppt/tags/tag52.xml><?xml version="1.0" encoding="utf-8"?>
<p:tagLst xmlns:a="http://schemas.openxmlformats.org/drawingml/2006/main" xmlns:r="http://schemas.openxmlformats.org/officeDocument/2006/relationships" xmlns:p="http://schemas.openxmlformats.org/presentationml/2006/main">
  <p:tag name="NUM" val="2"/>
</p:tagLst>
</file>

<file path=ppt/tags/tag53.xml><?xml version="1.0" encoding="utf-8"?>
<p:tagLst xmlns:a="http://schemas.openxmlformats.org/drawingml/2006/main" xmlns:r="http://schemas.openxmlformats.org/officeDocument/2006/relationships" xmlns:p="http://schemas.openxmlformats.org/presentationml/2006/main">
  <p:tag name="NUM" val="1"/>
</p:tagLst>
</file>

<file path=ppt/tags/tag54.xml><?xml version="1.0" encoding="utf-8"?>
<p:tagLst xmlns:a="http://schemas.openxmlformats.org/drawingml/2006/main" xmlns:r="http://schemas.openxmlformats.org/officeDocument/2006/relationships" xmlns:p="http://schemas.openxmlformats.org/presentationml/2006/main">
  <p:tag name="NUM" val="2"/>
</p:tagLst>
</file>

<file path=ppt/tags/tag55.xml><?xml version="1.0" encoding="utf-8"?>
<p:tagLst xmlns:a="http://schemas.openxmlformats.org/drawingml/2006/main" xmlns:r="http://schemas.openxmlformats.org/officeDocument/2006/relationships" xmlns:p="http://schemas.openxmlformats.org/presentationml/2006/main">
  <p:tag name="NUM" val="1"/>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3" ma:contentTypeDescription="Create a new document." ma:contentTypeScope="" ma:versionID="cb13b2ccf3ff550db0c30d0bf35d4c0f">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86e953e7722f0059faeeaa7490a364c2"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faef953-2cda-4d9d-b070-85228d2d3b5f">
      <Terms xmlns="http://schemas.microsoft.com/office/infopath/2007/PartnerControls"/>
    </lcf76f155ced4ddcb4097134ff3c332f>
    <TaxCatchAll xmlns="985ec44e-1bab-4c0b-9df0-6ba128686fc9" xsi:nil="true"/>
    <SharedWithUsers xmlns="756f3f7a-cc20-4157-bc78-ddc9769d8db6">
      <UserInfo>
        <DisplayName/>
        <AccountId xsi:nil="true"/>
        <AccountType/>
      </UserInfo>
    </SharedWithUsers>
    <_Flow_SignoffStatus xmlns="ffaef953-2cda-4d9d-b070-85228d2d3b5f" xsi:nil="true"/>
    <_x0023_ xmlns="ffaef953-2cda-4d9d-b070-85228d2d3b5f" xsi:nil="true"/>
  </documentManagement>
</p:properties>
</file>

<file path=customXml/itemProps1.xml><?xml version="1.0" encoding="utf-8"?>
<ds:datastoreItem xmlns:ds="http://schemas.openxmlformats.org/officeDocument/2006/customXml" ds:itemID="{BE81D1C3-7A1A-494C-8A6B-D192B519418F}"/>
</file>

<file path=customXml/itemProps2.xml><?xml version="1.0" encoding="utf-8"?>
<ds:datastoreItem xmlns:ds="http://schemas.openxmlformats.org/officeDocument/2006/customXml" ds:itemID="{883906A3-39D1-4884-A96C-63D1043103C5}">
  <ds:schemaRefs>
    <ds:schemaRef ds:uri="http://schemas.microsoft.com/sharepoint/v3/contenttype/forms"/>
  </ds:schemaRefs>
</ds:datastoreItem>
</file>

<file path=customXml/itemProps3.xml><?xml version="1.0" encoding="utf-8"?>
<ds:datastoreItem xmlns:ds="http://schemas.openxmlformats.org/officeDocument/2006/customXml" ds:itemID="{60689EA7-CE69-4D4F-8F10-39209AC0F36C}">
  <ds:schemaRefs>
    <ds:schemaRef ds:uri="2286246c-fc21-4ee8-a407-068ba74e6317"/>
    <ds:schemaRef ds:uri="http://purl.org/dc/dcmitype/"/>
    <ds:schemaRef ds:uri="http://purl.org/dc/terms/"/>
    <ds:schemaRef ds:uri="http://schemas.microsoft.com/office/2006/metadata/propertie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28943420-3cce-465e-a204-04bce5f1b343"/>
    <ds:schemaRef ds:uri="http://purl.org/dc/elements/1.1/"/>
    <ds:schemaRef ds:uri="ffaef953-2cda-4d9d-b070-85228d2d3b5f"/>
    <ds:schemaRef ds:uri="985ec44e-1bab-4c0b-9df0-6ba128686fc9"/>
    <ds:schemaRef ds:uri="756f3f7a-cc20-4157-bc78-ddc9769d8db6"/>
  </ds:schemaRefs>
</ds:datastoreItem>
</file>

<file path=docProps/app.xml><?xml version="1.0" encoding="utf-8"?>
<Properties xmlns="http://schemas.openxmlformats.org/officeDocument/2006/extended-properties" xmlns:vt="http://schemas.openxmlformats.org/officeDocument/2006/docPropsVTypes">
  <Template/>
  <TotalTime>0</TotalTime>
  <Words>1668</Words>
  <Application>Microsoft Office PowerPoint</Application>
  <PresentationFormat>Widescreen</PresentationFormat>
  <Paragraphs>137</Paragraphs>
  <Slides>25</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Century Gothic</vt:lpstr>
      <vt:lpstr>Symbol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VOVF</dc:creator>
  <cp:lastModifiedBy>VOVF</cp:lastModifiedBy>
  <cp:revision>368</cp:revision>
  <dcterms:created xsi:type="dcterms:W3CDTF">2023-10-04T18:52:03Z</dcterms:created>
  <dcterms:modified xsi:type="dcterms:W3CDTF">2025-11-01T16:50:32Z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y fmtid="{D5CDD505-2E9C-101B-9397-08002B2CF9AE}" pid="4" name="Order">
    <vt:r8>50217400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